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366" r:id="rId4"/>
    <p:sldId id="258" r:id="rId5"/>
    <p:sldId id="346" r:id="rId6"/>
    <p:sldId id="260" r:id="rId7"/>
    <p:sldId id="262" r:id="rId8"/>
    <p:sldId id="257" r:id="rId9"/>
    <p:sldId id="265" r:id="rId10"/>
    <p:sldId id="339" r:id="rId11"/>
    <p:sldId id="333" r:id="rId12"/>
    <p:sldId id="323" r:id="rId13"/>
    <p:sldId id="267" r:id="rId14"/>
    <p:sldId id="347" r:id="rId15"/>
    <p:sldId id="349" r:id="rId16"/>
    <p:sldId id="348" r:id="rId17"/>
    <p:sldId id="352" r:id="rId18"/>
    <p:sldId id="353" r:id="rId19"/>
    <p:sldId id="354" r:id="rId20"/>
    <p:sldId id="356" r:id="rId21"/>
    <p:sldId id="273" r:id="rId22"/>
    <p:sldId id="280" r:id="rId23"/>
    <p:sldId id="275" r:id="rId24"/>
    <p:sldId id="277" r:id="rId25"/>
    <p:sldId id="358" r:id="rId26"/>
    <p:sldId id="263" r:id="rId27"/>
    <p:sldId id="363" r:id="rId28"/>
    <p:sldId id="365" r:id="rId29"/>
    <p:sldId id="367" r:id="rId30"/>
    <p:sldId id="368" r:id="rId31"/>
    <p:sldId id="340" r:id="rId32"/>
    <p:sldId id="345" r:id="rId33"/>
    <p:sldId id="342" r:id="rId34"/>
    <p:sldId id="266" r:id="rId35"/>
    <p:sldId id="364"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68" autoAdjust="0"/>
    <p:restoredTop sz="94660"/>
  </p:normalViewPr>
  <p:slideViewPr>
    <p:cSldViewPr snapToGrid="0">
      <p:cViewPr varScale="1">
        <p:scale>
          <a:sx n="67" d="100"/>
          <a:sy n="67" d="100"/>
        </p:scale>
        <p:origin x="61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CC7D2-5ED2-4710-AE29-2F94FB2D63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9271AD-B468-4B13-8279-934AC50D15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479369F-EBD6-4A76-9444-4E63EBE6FDC9}"/>
              </a:ext>
            </a:extLst>
          </p:cNvPr>
          <p:cNvSpPr>
            <a:spLocks noGrp="1"/>
          </p:cNvSpPr>
          <p:nvPr>
            <p:ph type="dt" sz="half" idx="10"/>
          </p:nvPr>
        </p:nvSpPr>
        <p:spPr/>
        <p:txBody>
          <a:bodyPr/>
          <a:lstStyle/>
          <a:p>
            <a:fld id="{5E78237B-F0C4-47F1-B63D-61B2686B272B}" type="datetimeFigureOut">
              <a:rPr lang="en-US" smtClean="0"/>
              <a:t>8/16/2019</a:t>
            </a:fld>
            <a:endParaRPr lang="en-US"/>
          </a:p>
        </p:txBody>
      </p:sp>
      <p:sp>
        <p:nvSpPr>
          <p:cNvPr id="5" name="Footer Placeholder 4">
            <a:extLst>
              <a:ext uri="{FF2B5EF4-FFF2-40B4-BE49-F238E27FC236}">
                <a16:creationId xmlns:a16="http://schemas.microsoft.com/office/drawing/2014/main" id="{EFFB4FA4-F5DB-4EA0-88EF-37CCD126BC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ECB958-2CA7-4FF7-A629-D47EA8B64C6A}"/>
              </a:ext>
            </a:extLst>
          </p:cNvPr>
          <p:cNvSpPr>
            <a:spLocks noGrp="1"/>
          </p:cNvSpPr>
          <p:nvPr>
            <p:ph type="sldNum" sz="quarter" idx="12"/>
          </p:nvPr>
        </p:nvSpPr>
        <p:spPr/>
        <p:txBody>
          <a:bodyPr/>
          <a:lstStyle/>
          <a:p>
            <a:fld id="{AFCB6512-03C0-44C5-A9C5-0807BC2F3912}" type="slidenum">
              <a:rPr lang="en-US" smtClean="0"/>
              <a:t>‹#›</a:t>
            </a:fld>
            <a:endParaRPr lang="en-US"/>
          </a:p>
        </p:txBody>
      </p:sp>
    </p:spTree>
    <p:extLst>
      <p:ext uri="{BB962C8B-B14F-4D97-AF65-F5344CB8AC3E}">
        <p14:creationId xmlns:p14="http://schemas.microsoft.com/office/powerpoint/2010/main" val="1839418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3B451-FAA9-428B-AB12-8CB79DE5309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C6A9E9-FF2A-412A-BF36-1DFB1161C9F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4F6A9D-09A9-4787-9DE0-E533F0ED8514}"/>
              </a:ext>
            </a:extLst>
          </p:cNvPr>
          <p:cNvSpPr>
            <a:spLocks noGrp="1"/>
          </p:cNvSpPr>
          <p:nvPr>
            <p:ph type="dt" sz="half" idx="10"/>
          </p:nvPr>
        </p:nvSpPr>
        <p:spPr/>
        <p:txBody>
          <a:bodyPr/>
          <a:lstStyle/>
          <a:p>
            <a:fld id="{5E78237B-F0C4-47F1-B63D-61B2686B272B}" type="datetimeFigureOut">
              <a:rPr lang="en-US" smtClean="0"/>
              <a:t>8/16/2019</a:t>
            </a:fld>
            <a:endParaRPr lang="en-US"/>
          </a:p>
        </p:txBody>
      </p:sp>
      <p:sp>
        <p:nvSpPr>
          <p:cNvPr id="5" name="Footer Placeholder 4">
            <a:extLst>
              <a:ext uri="{FF2B5EF4-FFF2-40B4-BE49-F238E27FC236}">
                <a16:creationId xmlns:a16="http://schemas.microsoft.com/office/drawing/2014/main" id="{3EAF9C11-90D9-4AD6-B999-BAD5BD62BE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583AAD-10F7-4247-9410-F1055685F19B}"/>
              </a:ext>
            </a:extLst>
          </p:cNvPr>
          <p:cNvSpPr>
            <a:spLocks noGrp="1"/>
          </p:cNvSpPr>
          <p:nvPr>
            <p:ph type="sldNum" sz="quarter" idx="12"/>
          </p:nvPr>
        </p:nvSpPr>
        <p:spPr/>
        <p:txBody>
          <a:bodyPr/>
          <a:lstStyle/>
          <a:p>
            <a:fld id="{AFCB6512-03C0-44C5-A9C5-0807BC2F3912}" type="slidenum">
              <a:rPr lang="en-US" smtClean="0"/>
              <a:t>‹#›</a:t>
            </a:fld>
            <a:endParaRPr lang="en-US"/>
          </a:p>
        </p:txBody>
      </p:sp>
    </p:spTree>
    <p:extLst>
      <p:ext uri="{BB962C8B-B14F-4D97-AF65-F5344CB8AC3E}">
        <p14:creationId xmlns:p14="http://schemas.microsoft.com/office/powerpoint/2010/main" val="471133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FCED9F-8A39-44E1-9246-54B7D8DD0D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AC9F454-A41D-4614-BD29-E828DC60CD6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E2A9DB-DDD2-4222-B4C7-871DAAE7D6CE}"/>
              </a:ext>
            </a:extLst>
          </p:cNvPr>
          <p:cNvSpPr>
            <a:spLocks noGrp="1"/>
          </p:cNvSpPr>
          <p:nvPr>
            <p:ph type="dt" sz="half" idx="10"/>
          </p:nvPr>
        </p:nvSpPr>
        <p:spPr/>
        <p:txBody>
          <a:bodyPr/>
          <a:lstStyle/>
          <a:p>
            <a:fld id="{5E78237B-F0C4-47F1-B63D-61B2686B272B}" type="datetimeFigureOut">
              <a:rPr lang="en-US" smtClean="0"/>
              <a:t>8/16/2019</a:t>
            </a:fld>
            <a:endParaRPr lang="en-US"/>
          </a:p>
        </p:txBody>
      </p:sp>
      <p:sp>
        <p:nvSpPr>
          <p:cNvPr id="5" name="Footer Placeholder 4">
            <a:extLst>
              <a:ext uri="{FF2B5EF4-FFF2-40B4-BE49-F238E27FC236}">
                <a16:creationId xmlns:a16="http://schemas.microsoft.com/office/drawing/2014/main" id="{C7C70C0D-1BB2-4A9C-A7AB-7333F41CC7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6EC7DA-8AF1-434E-966E-8B5C0979A13E}"/>
              </a:ext>
            </a:extLst>
          </p:cNvPr>
          <p:cNvSpPr>
            <a:spLocks noGrp="1"/>
          </p:cNvSpPr>
          <p:nvPr>
            <p:ph type="sldNum" sz="quarter" idx="12"/>
          </p:nvPr>
        </p:nvSpPr>
        <p:spPr/>
        <p:txBody>
          <a:bodyPr/>
          <a:lstStyle/>
          <a:p>
            <a:fld id="{AFCB6512-03C0-44C5-A9C5-0807BC2F3912}" type="slidenum">
              <a:rPr lang="en-US" smtClean="0"/>
              <a:t>‹#›</a:t>
            </a:fld>
            <a:endParaRPr lang="en-US"/>
          </a:p>
        </p:txBody>
      </p:sp>
    </p:spTree>
    <p:extLst>
      <p:ext uri="{BB962C8B-B14F-4D97-AF65-F5344CB8AC3E}">
        <p14:creationId xmlns:p14="http://schemas.microsoft.com/office/powerpoint/2010/main" val="972201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3AE3AB5-418C-4C10-8087-142A9DD083B8}" type="datetimeFigureOut">
              <a:rPr lang="en-US" smtClean="0"/>
              <a:t>8/16/2019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B32703-8EDB-411A-BB25-76ADDBA716AE}" type="slidenum">
              <a:rPr lang="en-US" smtClean="0"/>
              <a:t>‹#›</a:t>
            </a:fld>
            <a:endParaRPr lang="en-US"/>
          </a:p>
        </p:txBody>
      </p:sp>
    </p:spTree>
    <p:extLst>
      <p:ext uri="{BB962C8B-B14F-4D97-AF65-F5344CB8AC3E}">
        <p14:creationId xmlns:p14="http://schemas.microsoft.com/office/powerpoint/2010/main" val="33766923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AE3AB5-418C-4C10-8087-142A9DD083B8}" type="datetimeFigureOut">
              <a:rPr lang="en-US" smtClean="0"/>
              <a:t>8/16/2019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B32703-8EDB-411A-BB25-76ADDBA716AE}" type="slidenum">
              <a:rPr lang="en-US" smtClean="0"/>
              <a:t>‹#›</a:t>
            </a:fld>
            <a:endParaRPr lang="en-US"/>
          </a:p>
        </p:txBody>
      </p:sp>
    </p:spTree>
    <p:extLst>
      <p:ext uri="{BB962C8B-B14F-4D97-AF65-F5344CB8AC3E}">
        <p14:creationId xmlns:p14="http://schemas.microsoft.com/office/powerpoint/2010/main" val="1253949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3AE3AB5-418C-4C10-8087-142A9DD083B8}" type="datetimeFigureOut">
              <a:rPr lang="en-US" smtClean="0"/>
              <a:t>8/16/2019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B32703-8EDB-411A-BB25-76ADDBA716AE}" type="slidenum">
              <a:rPr lang="en-US" smtClean="0"/>
              <a:t>‹#›</a:t>
            </a:fld>
            <a:endParaRPr lang="en-US"/>
          </a:p>
        </p:txBody>
      </p:sp>
    </p:spTree>
    <p:extLst>
      <p:ext uri="{BB962C8B-B14F-4D97-AF65-F5344CB8AC3E}">
        <p14:creationId xmlns:p14="http://schemas.microsoft.com/office/powerpoint/2010/main" val="32756177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AE3AB5-418C-4C10-8087-142A9DD083B8}" type="datetimeFigureOut">
              <a:rPr lang="en-US" smtClean="0"/>
              <a:t>8/16/2019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B32703-8EDB-411A-BB25-76ADDBA716AE}" type="slidenum">
              <a:rPr lang="en-US" smtClean="0"/>
              <a:t>‹#›</a:t>
            </a:fld>
            <a:endParaRPr lang="en-US"/>
          </a:p>
        </p:txBody>
      </p:sp>
    </p:spTree>
    <p:extLst>
      <p:ext uri="{BB962C8B-B14F-4D97-AF65-F5344CB8AC3E}">
        <p14:creationId xmlns:p14="http://schemas.microsoft.com/office/powerpoint/2010/main" val="5887402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AE3AB5-418C-4C10-8087-142A9DD083B8}" type="datetimeFigureOut">
              <a:rPr lang="en-US" smtClean="0"/>
              <a:t>8/16/2019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B32703-8EDB-411A-BB25-76ADDBA716AE}" type="slidenum">
              <a:rPr lang="en-US" smtClean="0"/>
              <a:t>‹#›</a:t>
            </a:fld>
            <a:endParaRPr lang="en-US"/>
          </a:p>
        </p:txBody>
      </p:sp>
    </p:spTree>
    <p:extLst>
      <p:ext uri="{BB962C8B-B14F-4D97-AF65-F5344CB8AC3E}">
        <p14:creationId xmlns:p14="http://schemas.microsoft.com/office/powerpoint/2010/main" val="34575173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AE3AB5-418C-4C10-8087-142A9DD083B8}" type="datetimeFigureOut">
              <a:rPr lang="en-US" smtClean="0"/>
              <a:t>8/16/2019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B32703-8EDB-411A-BB25-76ADDBA716AE}" type="slidenum">
              <a:rPr lang="en-US" smtClean="0"/>
              <a:t>‹#›</a:t>
            </a:fld>
            <a:endParaRPr lang="en-US"/>
          </a:p>
        </p:txBody>
      </p:sp>
    </p:spTree>
    <p:extLst>
      <p:ext uri="{BB962C8B-B14F-4D97-AF65-F5344CB8AC3E}">
        <p14:creationId xmlns:p14="http://schemas.microsoft.com/office/powerpoint/2010/main" val="3885081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AE3AB5-418C-4C10-8087-142A9DD083B8}" type="datetimeFigureOut">
              <a:rPr lang="en-US" smtClean="0"/>
              <a:t>8/16/2019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B32703-8EDB-411A-BB25-76ADDBA716AE}" type="slidenum">
              <a:rPr lang="en-US" smtClean="0"/>
              <a:t>‹#›</a:t>
            </a:fld>
            <a:endParaRPr lang="en-US"/>
          </a:p>
        </p:txBody>
      </p:sp>
    </p:spTree>
    <p:extLst>
      <p:ext uri="{BB962C8B-B14F-4D97-AF65-F5344CB8AC3E}">
        <p14:creationId xmlns:p14="http://schemas.microsoft.com/office/powerpoint/2010/main" val="32673242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3AE3AB5-418C-4C10-8087-142A9DD083B8}" type="datetimeFigureOut">
              <a:rPr lang="en-US" smtClean="0"/>
              <a:t>8/16/2019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B32703-8EDB-411A-BB25-76ADDBA716AE}" type="slidenum">
              <a:rPr lang="en-US" smtClean="0"/>
              <a:t>‹#›</a:t>
            </a:fld>
            <a:endParaRPr lang="en-US"/>
          </a:p>
        </p:txBody>
      </p:sp>
    </p:spTree>
    <p:extLst>
      <p:ext uri="{BB962C8B-B14F-4D97-AF65-F5344CB8AC3E}">
        <p14:creationId xmlns:p14="http://schemas.microsoft.com/office/powerpoint/2010/main" val="120923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DB689-19C1-4BBF-ADC4-01F2931CE0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54CE76-1ED2-4189-AEEF-A00B052930C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F87FB7-381C-45EA-872C-EE47D4A7DBB6}"/>
              </a:ext>
            </a:extLst>
          </p:cNvPr>
          <p:cNvSpPr>
            <a:spLocks noGrp="1"/>
          </p:cNvSpPr>
          <p:nvPr>
            <p:ph type="dt" sz="half" idx="10"/>
          </p:nvPr>
        </p:nvSpPr>
        <p:spPr/>
        <p:txBody>
          <a:bodyPr/>
          <a:lstStyle/>
          <a:p>
            <a:fld id="{5E78237B-F0C4-47F1-B63D-61B2686B272B}" type="datetimeFigureOut">
              <a:rPr lang="en-US" smtClean="0"/>
              <a:t>8/16/2019</a:t>
            </a:fld>
            <a:endParaRPr lang="en-US"/>
          </a:p>
        </p:txBody>
      </p:sp>
      <p:sp>
        <p:nvSpPr>
          <p:cNvPr id="5" name="Footer Placeholder 4">
            <a:extLst>
              <a:ext uri="{FF2B5EF4-FFF2-40B4-BE49-F238E27FC236}">
                <a16:creationId xmlns:a16="http://schemas.microsoft.com/office/drawing/2014/main" id="{CB2DE276-0999-482E-BF50-E24F40B7A5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A29B11-F4A4-428A-858F-A48F0DD198BE}"/>
              </a:ext>
            </a:extLst>
          </p:cNvPr>
          <p:cNvSpPr>
            <a:spLocks noGrp="1"/>
          </p:cNvSpPr>
          <p:nvPr>
            <p:ph type="sldNum" sz="quarter" idx="12"/>
          </p:nvPr>
        </p:nvSpPr>
        <p:spPr/>
        <p:txBody>
          <a:bodyPr/>
          <a:lstStyle/>
          <a:p>
            <a:fld id="{AFCB6512-03C0-44C5-A9C5-0807BC2F3912}" type="slidenum">
              <a:rPr lang="en-US" smtClean="0"/>
              <a:t>‹#›</a:t>
            </a:fld>
            <a:endParaRPr lang="en-US"/>
          </a:p>
        </p:txBody>
      </p:sp>
    </p:spTree>
    <p:extLst>
      <p:ext uri="{BB962C8B-B14F-4D97-AF65-F5344CB8AC3E}">
        <p14:creationId xmlns:p14="http://schemas.microsoft.com/office/powerpoint/2010/main" val="37527509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3AE3AB5-418C-4C10-8087-142A9DD083B8}" type="datetimeFigureOut">
              <a:rPr lang="en-US" smtClean="0"/>
              <a:t>8/16/2019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B32703-8EDB-411A-BB25-76ADDBA716AE}" type="slidenum">
              <a:rPr lang="en-US" smtClean="0"/>
              <a:t>‹#›</a:t>
            </a:fld>
            <a:endParaRPr lang="en-US"/>
          </a:p>
        </p:txBody>
      </p:sp>
    </p:spTree>
    <p:extLst>
      <p:ext uri="{BB962C8B-B14F-4D97-AF65-F5344CB8AC3E}">
        <p14:creationId xmlns:p14="http://schemas.microsoft.com/office/powerpoint/2010/main" val="39688309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AE3AB5-418C-4C10-8087-142A9DD083B8}" type="datetimeFigureOut">
              <a:rPr lang="en-US" smtClean="0"/>
              <a:t>8/16/2019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B32703-8EDB-411A-BB25-76ADDBA716AE}" type="slidenum">
              <a:rPr lang="en-US" smtClean="0"/>
              <a:t>‹#›</a:t>
            </a:fld>
            <a:endParaRPr lang="en-US"/>
          </a:p>
        </p:txBody>
      </p:sp>
    </p:spTree>
    <p:extLst>
      <p:ext uri="{BB962C8B-B14F-4D97-AF65-F5344CB8AC3E}">
        <p14:creationId xmlns:p14="http://schemas.microsoft.com/office/powerpoint/2010/main" val="22270357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AE3AB5-418C-4C10-8087-142A9DD083B8}" type="datetimeFigureOut">
              <a:rPr lang="en-US" smtClean="0"/>
              <a:t>8/16/2019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B32703-8EDB-411A-BB25-76ADDBA716AE}" type="slidenum">
              <a:rPr lang="en-US" smtClean="0"/>
              <a:t>‹#›</a:t>
            </a:fld>
            <a:endParaRPr lang="en-US"/>
          </a:p>
        </p:txBody>
      </p:sp>
    </p:spTree>
    <p:extLst>
      <p:ext uri="{BB962C8B-B14F-4D97-AF65-F5344CB8AC3E}">
        <p14:creationId xmlns:p14="http://schemas.microsoft.com/office/powerpoint/2010/main" val="3521442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1B18D-45DA-42A2-B095-5C53D3FE21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7E2071-55ED-4247-B903-61A69744AA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C946ADA-BD7F-44A9-B028-A2FF1A3BE2D0}"/>
              </a:ext>
            </a:extLst>
          </p:cNvPr>
          <p:cNvSpPr>
            <a:spLocks noGrp="1"/>
          </p:cNvSpPr>
          <p:nvPr>
            <p:ph type="dt" sz="half" idx="10"/>
          </p:nvPr>
        </p:nvSpPr>
        <p:spPr/>
        <p:txBody>
          <a:bodyPr/>
          <a:lstStyle/>
          <a:p>
            <a:fld id="{5E78237B-F0C4-47F1-B63D-61B2686B272B}" type="datetimeFigureOut">
              <a:rPr lang="en-US" smtClean="0"/>
              <a:t>8/16/2019</a:t>
            </a:fld>
            <a:endParaRPr lang="en-US"/>
          </a:p>
        </p:txBody>
      </p:sp>
      <p:sp>
        <p:nvSpPr>
          <p:cNvPr id="5" name="Footer Placeholder 4">
            <a:extLst>
              <a:ext uri="{FF2B5EF4-FFF2-40B4-BE49-F238E27FC236}">
                <a16:creationId xmlns:a16="http://schemas.microsoft.com/office/drawing/2014/main" id="{C213415A-DE8D-4527-B7CB-6B384B2CB3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FDD5B2-4EBA-41B9-815A-A7CD16C765B2}"/>
              </a:ext>
            </a:extLst>
          </p:cNvPr>
          <p:cNvSpPr>
            <a:spLocks noGrp="1"/>
          </p:cNvSpPr>
          <p:nvPr>
            <p:ph type="sldNum" sz="quarter" idx="12"/>
          </p:nvPr>
        </p:nvSpPr>
        <p:spPr/>
        <p:txBody>
          <a:bodyPr/>
          <a:lstStyle/>
          <a:p>
            <a:fld id="{AFCB6512-03C0-44C5-A9C5-0807BC2F3912}" type="slidenum">
              <a:rPr lang="en-US" smtClean="0"/>
              <a:t>‹#›</a:t>
            </a:fld>
            <a:endParaRPr lang="en-US"/>
          </a:p>
        </p:txBody>
      </p:sp>
    </p:spTree>
    <p:extLst>
      <p:ext uri="{BB962C8B-B14F-4D97-AF65-F5344CB8AC3E}">
        <p14:creationId xmlns:p14="http://schemas.microsoft.com/office/powerpoint/2010/main" val="4002477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0BF12-8047-4EFB-A908-98995C882A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8075C5-0284-43F0-958A-F5F88C93D52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231687-E616-4F76-B2B1-B77F4025F20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0101E8-14E2-4AE6-B231-26C8AEF995E2}"/>
              </a:ext>
            </a:extLst>
          </p:cNvPr>
          <p:cNvSpPr>
            <a:spLocks noGrp="1"/>
          </p:cNvSpPr>
          <p:nvPr>
            <p:ph type="dt" sz="half" idx="10"/>
          </p:nvPr>
        </p:nvSpPr>
        <p:spPr/>
        <p:txBody>
          <a:bodyPr/>
          <a:lstStyle/>
          <a:p>
            <a:fld id="{5E78237B-F0C4-47F1-B63D-61B2686B272B}" type="datetimeFigureOut">
              <a:rPr lang="en-US" smtClean="0"/>
              <a:t>8/16/2019</a:t>
            </a:fld>
            <a:endParaRPr lang="en-US"/>
          </a:p>
        </p:txBody>
      </p:sp>
      <p:sp>
        <p:nvSpPr>
          <p:cNvPr id="6" name="Footer Placeholder 5">
            <a:extLst>
              <a:ext uri="{FF2B5EF4-FFF2-40B4-BE49-F238E27FC236}">
                <a16:creationId xmlns:a16="http://schemas.microsoft.com/office/drawing/2014/main" id="{256E07FC-FEF9-47CA-B028-21426A7BE4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6676F9-B143-4E35-B680-CF062CA3E649}"/>
              </a:ext>
            </a:extLst>
          </p:cNvPr>
          <p:cNvSpPr>
            <a:spLocks noGrp="1"/>
          </p:cNvSpPr>
          <p:nvPr>
            <p:ph type="sldNum" sz="quarter" idx="12"/>
          </p:nvPr>
        </p:nvSpPr>
        <p:spPr/>
        <p:txBody>
          <a:bodyPr/>
          <a:lstStyle/>
          <a:p>
            <a:fld id="{AFCB6512-03C0-44C5-A9C5-0807BC2F3912}" type="slidenum">
              <a:rPr lang="en-US" smtClean="0"/>
              <a:t>‹#›</a:t>
            </a:fld>
            <a:endParaRPr lang="en-US"/>
          </a:p>
        </p:txBody>
      </p:sp>
    </p:spTree>
    <p:extLst>
      <p:ext uri="{BB962C8B-B14F-4D97-AF65-F5344CB8AC3E}">
        <p14:creationId xmlns:p14="http://schemas.microsoft.com/office/powerpoint/2010/main" val="1449606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95ECB-5BA6-4101-9686-0227482B4A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051AE1E-8225-44ED-8AB3-6345631444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1CC6DB8-5C7C-4551-A7C4-8EE3B678375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E9C7BB-732C-4A58-9BCA-58E9C6888E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E77EC1D-A489-43AD-A422-2DB5098B92E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6464EE-A976-4504-B5E9-C808A70B04E3}"/>
              </a:ext>
            </a:extLst>
          </p:cNvPr>
          <p:cNvSpPr>
            <a:spLocks noGrp="1"/>
          </p:cNvSpPr>
          <p:nvPr>
            <p:ph type="dt" sz="half" idx="10"/>
          </p:nvPr>
        </p:nvSpPr>
        <p:spPr/>
        <p:txBody>
          <a:bodyPr/>
          <a:lstStyle/>
          <a:p>
            <a:fld id="{5E78237B-F0C4-47F1-B63D-61B2686B272B}" type="datetimeFigureOut">
              <a:rPr lang="en-US" smtClean="0"/>
              <a:t>8/16/2019</a:t>
            </a:fld>
            <a:endParaRPr lang="en-US"/>
          </a:p>
        </p:txBody>
      </p:sp>
      <p:sp>
        <p:nvSpPr>
          <p:cNvPr id="8" name="Footer Placeholder 7">
            <a:extLst>
              <a:ext uri="{FF2B5EF4-FFF2-40B4-BE49-F238E27FC236}">
                <a16:creationId xmlns:a16="http://schemas.microsoft.com/office/drawing/2014/main" id="{51B64FF6-69E3-4BE2-B69A-F9617439AC0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4A701A9-DA20-414E-BC17-6C0FAB261093}"/>
              </a:ext>
            </a:extLst>
          </p:cNvPr>
          <p:cNvSpPr>
            <a:spLocks noGrp="1"/>
          </p:cNvSpPr>
          <p:nvPr>
            <p:ph type="sldNum" sz="quarter" idx="12"/>
          </p:nvPr>
        </p:nvSpPr>
        <p:spPr/>
        <p:txBody>
          <a:bodyPr/>
          <a:lstStyle/>
          <a:p>
            <a:fld id="{AFCB6512-03C0-44C5-A9C5-0807BC2F3912}" type="slidenum">
              <a:rPr lang="en-US" smtClean="0"/>
              <a:t>‹#›</a:t>
            </a:fld>
            <a:endParaRPr lang="en-US"/>
          </a:p>
        </p:txBody>
      </p:sp>
    </p:spTree>
    <p:extLst>
      <p:ext uri="{BB962C8B-B14F-4D97-AF65-F5344CB8AC3E}">
        <p14:creationId xmlns:p14="http://schemas.microsoft.com/office/powerpoint/2010/main" val="474980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88C4A-BC5C-4566-81CE-7C688063BC4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FA4700-10D2-4273-83C2-5CC2C523B6C0}"/>
              </a:ext>
            </a:extLst>
          </p:cNvPr>
          <p:cNvSpPr>
            <a:spLocks noGrp="1"/>
          </p:cNvSpPr>
          <p:nvPr>
            <p:ph type="dt" sz="half" idx="10"/>
          </p:nvPr>
        </p:nvSpPr>
        <p:spPr/>
        <p:txBody>
          <a:bodyPr/>
          <a:lstStyle/>
          <a:p>
            <a:fld id="{5E78237B-F0C4-47F1-B63D-61B2686B272B}" type="datetimeFigureOut">
              <a:rPr lang="en-US" smtClean="0"/>
              <a:t>8/16/2019</a:t>
            </a:fld>
            <a:endParaRPr lang="en-US"/>
          </a:p>
        </p:txBody>
      </p:sp>
      <p:sp>
        <p:nvSpPr>
          <p:cNvPr id="4" name="Footer Placeholder 3">
            <a:extLst>
              <a:ext uri="{FF2B5EF4-FFF2-40B4-BE49-F238E27FC236}">
                <a16:creationId xmlns:a16="http://schemas.microsoft.com/office/drawing/2014/main" id="{D1CD3F35-1C9A-45D8-A694-C406FE552C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79AEE99-B0BB-405C-86A2-7F5B0F137F92}"/>
              </a:ext>
            </a:extLst>
          </p:cNvPr>
          <p:cNvSpPr>
            <a:spLocks noGrp="1"/>
          </p:cNvSpPr>
          <p:nvPr>
            <p:ph type="sldNum" sz="quarter" idx="12"/>
          </p:nvPr>
        </p:nvSpPr>
        <p:spPr/>
        <p:txBody>
          <a:bodyPr/>
          <a:lstStyle/>
          <a:p>
            <a:fld id="{AFCB6512-03C0-44C5-A9C5-0807BC2F3912}" type="slidenum">
              <a:rPr lang="en-US" smtClean="0"/>
              <a:t>‹#›</a:t>
            </a:fld>
            <a:endParaRPr lang="en-US"/>
          </a:p>
        </p:txBody>
      </p:sp>
    </p:spTree>
    <p:extLst>
      <p:ext uri="{BB962C8B-B14F-4D97-AF65-F5344CB8AC3E}">
        <p14:creationId xmlns:p14="http://schemas.microsoft.com/office/powerpoint/2010/main" val="4030134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F21DA2-1845-4595-AFCA-B22F86555FB5}"/>
              </a:ext>
            </a:extLst>
          </p:cNvPr>
          <p:cNvSpPr>
            <a:spLocks noGrp="1"/>
          </p:cNvSpPr>
          <p:nvPr>
            <p:ph type="dt" sz="half" idx="10"/>
          </p:nvPr>
        </p:nvSpPr>
        <p:spPr/>
        <p:txBody>
          <a:bodyPr/>
          <a:lstStyle/>
          <a:p>
            <a:fld id="{5E78237B-F0C4-47F1-B63D-61B2686B272B}" type="datetimeFigureOut">
              <a:rPr lang="en-US" smtClean="0"/>
              <a:t>8/16/2019</a:t>
            </a:fld>
            <a:endParaRPr lang="en-US"/>
          </a:p>
        </p:txBody>
      </p:sp>
      <p:sp>
        <p:nvSpPr>
          <p:cNvPr id="3" name="Footer Placeholder 2">
            <a:extLst>
              <a:ext uri="{FF2B5EF4-FFF2-40B4-BE49-F238E27FC236}">
                <a16:creationId xmlns:a16="http://schemas.microsoft.com/office/drawing/2014/main" id="{92E450CC-EED0-4540-93E1-A7CBDB2F78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AC1401-C6F1-487A-913A-643ABC4C2FF0}"/>
              </a:ext>
            </a:extLst>
          </p:cNvPr>
          <p:cNvSpPr>
            <a:spLocks noGrp="1"/>
          </p:cNvSpPr>
          <p:nvPr>
            <p:ph type="sldNum" sz="quarter" idx="12"/>
          </p:nvPr>
        </p:nvSpPr>
        <p:spPr/>
        <p:txBody>
          <a:bodyPr/>
          <a:lstStyle/>
          <a:p>
            <a:fld id="{AFCB6512-03C0-44C5-A9C5-0807BC2F3912}" type="slidenum">
              <a:rPr lang="en-US" smtClean="0"/>
              <a:t>‹#›</a:t>
            </a:fld>
            <a:endParaRPr lang="en-US"/>
          </a:p>
        </p:txBody>
      </p:sp>
    </p:spTree>
    <p:extLst>
      <p:ext uri="{BB962C8B-B14F-4D97-AF65-F5344CB8AC3E}">
        <p14:creationId xmlns:p14="http://schemas.microsoft.com/office/powerpoint/2010/main" val="1930458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F7C7B-B4FC-4C1B-936B-659C4F2464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88358CA-B87B-4078-B9BB-DD62A2F16E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CCF636-80F9-4755-99E3-C04B3EF357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59FCE25-B192-4A6D-9D86-DEACE6C30E98}"/>
              </a:ext>
            </a:extLst>
          </p:cNvPr>
          <p:cNvSpPr>
            <a:spLocks noGrp="1"/>
          </p:cNvSpPr>
          <p:nvPr>
            <p:ph type="dt" sz="half" idx="10"/>
          </p:nvPr>
        </p:nvSpPr>
        <p:spPr/>
        <p:txBody>
          <a:bodyPr/>
          <a:lstStyle/>
          <a:p>
            <a:fld id="{5E78237B-F0C4-47F1-B63D-61B2686B272B}" type="datetimeFigureOut">
              <a:rPr lang="en-US" smtClean="0"/>
              <a:t>8/16/2019</a:t>
            </a:fld>
            <a:endParaRPr lang="en-US"/>
          </a:p>
        </p:txBody>
      </p:sp>
      <p:sp>
        <p:nvSpPr>
          <p:cNvPr id="6" name="Footer Placeholder 5">
            <a:extLst>
              <a:ext uri="{FF2B5EF4-FFF2-40B4-BE49-F238E27FC236}">
                <a16:creationId xmlns:a16="http://schemas.microsoft.com/office/drawing/2014/main" id="{A67F5FFC-2A03-45FC-B74A-A0955B6FA7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4EE305-3DD2-4772-85FD-1B5B10D361EA}"/>
              </a:ext>
            </a:extLst>
          </p:cNvPr>
          <p:cNvSpPr>
            <a:spLocks noGrp="1"/>
          </p:cNvSpPr>
          <p:nvPr>
            <p:ph type="sldNum" sz="quarter" idx="12"/>
          </p:nvPr>
        </p:nvSpPr>
        <p:spPr/>
        <p:txBody>
          <a:bodyPr/>
          <a:lstStyle/>
          <a:p>
            <a:fld id="{AFCB6512-03C0-44C5-A9C5-0807BC2F3912}" type="slidenum">
              <a:rPr lang="en-US" smtClean="0"/>
              <a:t>‹#›</a:t>
            </a:fld>
            <a:endParaRPr lang="en-US"/>
          </a:p>
        </p:txBody>
      </p:sp>
    </p:spTree>
    <p:extLst>
      <p:ext uri="{BB962C8B-B14F-4D97-AF65-F5344CB8AC3E}">
        <p14:creationId xmlns:p14="http://schemas.microsoft.com/office/powerpoint/2010/main" val="1029696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36EFD-23F8-46C0-A2F1-5FA1CEE53E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E169465-3701-46CE-9D9B-6639660778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E4602F-E5AA-4F17-9A84-857AEAD221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60C5C8-2A6D-46FF-A683-97907BFBC1BC}"/>
              </a:ext>
            </a:extLst>
          </p:cNvPr>
          <p:cNvSpPr>
            <a:spLocks noGrp="1"/>
          </p:cNvSpPr>
          <p:nvPr>
            <p:ph type="dt" sz="half" idx="10"/>
          </p:nvPr>
        </p:nvSpPr>
        <p:spPr/>
        <p:txBody>
          <a:bodyPr/>
          <a:lstStyle/>
          <a:p>
            <a:fld id="{5E78237B-F0C4-47F1-B63D-61B2686B272B}" type="datetimeFigureOut">
              <a:rPr lang="en-US" smtClean="0"/>
              <a:t>8/16/2019</a:t>
            </a:fld>
            <a:endParaRPr lang="en-US"/>
          </a:p>
        </p:txBody>
      </p:sp>
      <p:sp>
        <p:nvSpPr>
          <p:cNvPr id="6" name="Footer Placeholder 5">
            <a:extLst>
              <a:ext uri="{FF2B5EF4-FFF2-40B4-BE49-F238E27FC236}">
                <a16:creationId xmlns:a16="http://schemas.microsoft.com/office/drawing/2014/main" id="{ACB63919-0D73-4EBC-A7FD-64CF388103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809B52-E536-4112-847F-E402F60A59C0}"/>
              </a:ext>
            </a:extLst>
          </p:cNvPr>
          <p:cNvSpPr>
            <a:spLocks noGrp="1"/>
          </p:cNvSpPr>
          <p:nvPr>
            <p:ph type="sldNum" sz="quarter" idx="12"/>
          </p:nvPr>
        </p:nvSpPr>
        <p:spPr/>
        <p:txBody>
          <a:bodyPr/>
          <a:lstStyle/>
          <a:p>
            <a:fld id="{AFCB6512-03C0-44C5-A9C5-0807BC2F3912}" type="slidenum">
              <a:rPr lang="en-US" smtClean="0"/>
              <a:t>‹#›</a:t>
            </a:fld>
            <a:endParaRPr lang="en-US"/>
          </a:p>
        </p:txBody>
      </p:sp>
    </p:spTree>
    <p:extLst>
      <p:ext uri="{BB962C8B-B14F-4D97-AF65-F5344CB8AC3E}">
        <p14:creationId xmlns:p14="http://schemas.microsoft.com/office/powerpoint/2010/main" val="3964567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897CA4-CE49-4183-8749-D17A940EA0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C555CE-6852-49CF-83B9-810E021A59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ABB49C-BA84-4120-AAD1-E80566EDA7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78237B-F0C4-47F1-B63D-61B2686B272B}" type="datetimeFigureOut">
              <a:rPr lang="en-US" smtClean="0"/>
              <a:t>8/16/2019</a:t>
            </a:fld>
            <a:endParaRPr lang="en-US"/>
          </a:p>
        </p:txBody>
      </p:sp>
      <p:sp>
        <p:nvSpPr>
          <p:cNvPr id="5" name="Footer Placeholder 4">
            <a:extLst>
              <a:ext uri="{FF2B5EF4-FFF2-40B4-BE49-F238E27FC236}">
                <a16:creationId xmlns:a16="http://schemas.microsoft.com/office/drawing/2014/main" id="{EE3221CB-8043-4F02-B205-08D10DDFBC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AD57B00-9F67-4E3D-83B4-1F243F6440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CB6512-03C0-44C5-A9C5-0807BC2F3912}" type="slidenum">
              <a:rPr lang="en-US" smtClean="0"/>
              <a:t>‹#›</a:t>
            </a:fld>
            <a:endParaRPr lang="en-US"/>
          </a:p>
        </p:txBody>
      </p:sp>
    </p:spTree>
    <p:extLst>
      <p:ext uri="{BB962C8B-B14F-4D97-AF65-F5344CB8AC3E}">
        <p14:creationId xmlns:p14="http://schemas.microsoft.com/office/powerpoint/2010/main" val="24042505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AE3AB5-418C-4C10-8087-142A9DD083B8}" type="datetimeFigureOut">
              <a:rPr lang="en-US" smtClean="0"/>
              <a:t>8/16/2019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B32703-8EDB-411A-BB25-76ADDBA716AE}" type="slidenum">
              <a:rPr lang="en-US" smtClean="0"/>
              <a:t>‹#›</a:t>
            </a:fld>
            <a:endParaRPr lang="en-US"/>
          </a:p>
        </p:txBody>
      </p:sp>
    </p:spTree>
    <p:extLst>
      <p:ext uri="{BB962C8B-B14F-4D97-AF65-F5344CB8AC3E}">
        <p14:creationId xmlns:p14="http://schemas.microsoft.com/office/powerpoint/2010/main" val="23326887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events.bizzabo.com/NPE18INDY/agenda/session/273306"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credo.stanford.edu/pdfs/CMO%20FINAL.pd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mgaleg.maryland.gov/webmga/frmMain.aspx?id=hb1110&amp;stab=01&amp;pid=billpage&amp;tab=subject3&amp;ys=2018RS"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metaari.com/"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11807-6E2F-4882-98C6-3EC2FAA3ACED}"/>
              </a:ext>
            </a:extLst>
          </p:cNvPr>
          <p:cNvSpPr>
            <a:spLocks noGrp="1"/>
          </p:cNvSpPr>
          <p:nvPr>
            <p:ph type="ctrTitle"/>
          </p:nvPr>
        </p:nvSpPr>
        <p:spPr>
          <a:xfrm>
            <a:off x="924560" y="721360"/>
            <a:ext cx="9743440" cy="2788603"/>
          </a:xfrm>
        </p:spPr>
        <p:txBody>
          <a:bodyPr>
            <a:normAutofit/>
          </a:bodyPr>
          <a:lstStyle/>
          <a:p>
            <a:r>
              <a:rPr lang="en-US" sz="4800" dirty="0">
                <a:hlinkClick r:id="rId2"/>
              </a:rPr>
              <a:t>Outsourcing the Classroom to Ed Tech &amp; Machine-learning: Why Parents &amp; Teachers Should Resist</a:t>
            </a:r>
            <a:endParaRPr lang="en-US" sz="4800" dirty="0"/>
          </a:p>
        </p:txBody>
      </p:sp>
      <p:sp>
        <p:nvSpPr>
          <p:cNvPr id="3" name="Subtitle 2">
            <a:extLst>
              <a:ext uri="{FF2B5EF4-FFF2-40B4-BE49-F238E27FC236}">
                <a16:creationId xmlns:a16="http://schemas.microsoft.com/office/drawing/2014/main" id="{D7ECD44A-B459-4E7B-A4DA-E488524C6879}"/>
              </a:ext>
            </a:extLst>
          </p:cNvPr>
          <p:cNvSpPr>
            <a:spLocks noGrp="1"/>
          </p:cNvSpPr>
          <p:nvPr>
            <p:ph type="subTitle" idx="1"/>
          </p:nvPr>
        </p:nvSpPr>
        <p:spPr/>
        <p:txBody>
          <a:bodyPr>
            <a:normAutofit fontScale="25000" lnSpcReduction="20000"/>
          </a:bodyPr>
          <a:lstStyle/>
          <a:p>
            <a:endParaRPr lang="en-US" dirty="0"/>
          </a:p>
          <a:p>
            <a:r>
              <a:rPr lang="en-US" sz="9600" dirty="0"/>
              <a:t>#NPE18INDY</a:t>
            </a:r>
          </a:p>
          <a:p>
            <a:r>
              <a:rPr lang="en-US" sz="9600" dirty="0"/>
              <a:t>October 20, 2018</a:t>
            </a:r>
          </a:p>
          <a:p>
            <a:endParaRPr lang="en-US" sz="9800" dirty="0"/>
          </a:p>
          <a:p>
            <a:endParaRPr lang="en-US" sz="9800" dirty="0"/>
          </a:p>
          <a:p>
            <a:r>
              <a:rPr lang="en-US" sz="9800" dirty="0"/>
              <a:t>Leonie Haimson, Class size Matters</a:t>
            </a:r>
          </a:p>
          <a:p>
            <a:r>
              <a:rPr lang="en-US" sz="9800" dirty="0"/>
              <a:t>Audrey Watters, Hack Education</a:t>
            </a:r>
          </a:p>
          <a:p>
            <a:r>
              <a:rPr lang="en-US" sz="9800" dirty="0"/>
              <a:t>Peter Greene, </a:t>
            </a:r>
            <a:r>
              <a:rPr lang="en-US" sz="9800" dirty="0" err="1"/>
              <a:t>Curmudgucation</a:t>
            </a:r>
            <a:endParaRPr lang="en-US" sz="9800" dirty="0"/>
          </a:p>
        </p:txBody>
      </p:sp>
    </p:spTree>
    <p:extLst>
      <p:ext uri="{BB962C8B-B14F-4D97-AF65-F5344CB8AC3E}">
        <p14:creationId xmlns:p14="http://schemas.microsoft.com/office/powerpoint/2010/main" val="514664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534" y="294861"/>
            <a:ext cx="10691986" cy="990600"/>
          </a:xfrm>
        </p:spPr>
        <p:txBody>
          <a:bodyPr>
            <a:normAutofit fontScale="90000"/>
          </a:bodyPr>
          <a:lstStyle/>
          <a:p>
            <a:r>
              <a:rPr lang="en-US" dirty="0"/>
              <a:t>Duncan and Gates created “Future Ready” Schools</a:t>
            </a:r>
          </a:p>
        </p:txBody>
      </p:sp>
      <p:sp>
        <p:nvSpPr>
          <p:cNvPr id="3" name="Content Placeholder 2"/>
          <p:cNvSpPr>
            <a:spLocks noGrp="1"/>
          </p:cNvSpPr>
          <p:nvPr>
            <p:ph idx="1"/>
          </p:nvPr>
        </p:nvSpPr>
        <p:spPr>
          <a:xfrm>
            <a:off x="802640" y="1097280"/>
            <a:ext cx="10403839" cy="5379721"/>
          </a:xfrm>
        </p:spPr>
        <p:txBody>
          <a:bodyPr>
            <a:normAutofit/>
          </a:bodyPr>
          <a:lstStyle/>
          <a:p>
            <a:pPr marL="0" indent="0">
              <a:buNone/>
            </a:pPr>
            <a:endParaRPr lang="en-US" dirty="0"/>
          </a:p>
          <a:p>
            <a:r>
              <a:rPr lang="en-US" dirty="0"/>
              <a:t>“</a:t>
            </a:r>
            <a:r>
              <a:rPr lang="en-US" i="1" dirty="0"/>
              <a:t>Future Ready Schools districts work with necessary stakeholders to ensure that all students and educators across the district </a:t>
            </a:r>
            <a:r>
              <a:rPr lang="en-US" b="1" i="1" dirty="0"/>
              <a:t>have regular access to devices </a:t>
            </a:r>
            <a:r>
              <a:rPr lang="en-US" i="1" dirty="0"/>
              <a:t>for learning.”</a:t>
            </a:r>
          </a:p>
          <a:p>
            <a:pPr marL="0" indent="0">
              <a:buNone/>
            </a:pPr>
            <a:endParaRPr lang="en-US" dirty="0"/>
          </a:p>
          <a:p>
            <a:r>
              <a:rPr lang="en-US" b="1" dirty="0"/>
              <a:t>“</a:t>
            </a:r>
            <a:r>
              <a:rPr lang="en-US" dirty="0"/>
              <a:t>How much time will it take for the district to complete the transition to digital learning?  </a:t>
            </a:r>
          </a:p>
          <a:p>
            <a:pPr marL="0" indent="0">
              <a:buNone/>
            </a:pPr>
            <a:endParaRPr lang="en-US" b="1" dirty="0"/>
          </a:p>
          <a:p>
            <a:r>
              <a:rPr lang="en-US" b="1" i="1" dirty="0"/>
              <a:t>The truthful answer to this question is that a district will probably never be “finished.”</a:t>
            </a:r>
          </a:p>
        </p:txBody>
      </p:sp>
    </p:spTree>
    <p:extLst>
      <p:ext uri="{BB962C8B-B14F-4D97-AF65-F5344CB8AC3E}">
        <p14:creationId xmlns:p14="http://schemas.microsoft.com/office/powerpoint/2010/main" val="1873330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46652"/>
            <a:ext cx="8229600" cy="990600"/>
          </a:xfrm>
        </p:spPr>
        <p:txBody>
          <a:bodyPr>
            <a:noAutofit/>
          </a:bodyPr>
          <a:lstStyle/>
          <a:p>
            <a:pPr algn="ctr"/>
            <a:r>
              <a:rPr lang="en-US" sz="3600" dirty="0"/>
              <a:t>Organizations &amp; companies working w/ “Future Ready” to promote online learning </a:t>
            </a:r>
          </a:p>
        </p:txBody>
      </p:sp>
      <p:pic>
        <p:nvPicPr>
          <p:cNvPr id="3074" name="Picture 2"/>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1107440" y="1859280"/>
            <a:ext cx="4561840" cy="4242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a:extLst>
              <a:ext uri="{FF2B5EF4-FFF2-40B4-BE49-F238E27FC236}">
                <a16:creationId xmlns:a16="http://schemas.microsoft.com/office/drawing/2014/main" id="{DACD75C6-15E1-4FDD-AE5A-F71EA3939B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859280"/>
            <a:ext cx="5781040" cy="4291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1278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A3A29A-DDEA-425A-85E2-8B90DFB13D56}"/>
              </a:ext>
            </a:extLst>
          </p:cNvPr>
          <p:cNvPicPr>
            <a:picLocks noChangeAspect="1"/>
          </p:cNvPicPr>
          <p:nvPr/>
        </p:nvPicPr>
        <p:blipFill rotWithShape="1">
          <a:blip r:embed="rId2"/>
          <a:srcRect l="8092" r="10899" b="3"/>
          <a:stretch/>
        </p:blipFill>
        <p:spPr>
          <a:xfrm>
            <a:off x="799188" y="775855"/>
            <a:ext cx="3374810" cy="5401107"/>
          </a:xfrm>
          <a:prstGeom prst="rect">
            <a:avLst/>
          </a:prstGeom>
        </p:spPr>
      </p:pic>
      <p:sp>
        <p:nvSpPr>
          <p:cNvPr id="3" name="Content Placeholder 2">
            <a:extLst>
              <a:ext uri="{FF2B5EF4-FFF2-40B4-BE49-F238E27FC236}">
                <a16:creationId xmlns:a16="http://schemas.microsoft.com/office/drawing/2014/main" id="{21DAB29D-6D36-4D4E-8DEE-5E1F498433EB}"/>
              </a:ext>
            </a:extLst>
          </p:cNvPr>
          <p:cNvSpPr>
            <a:spLocks noGrp="1"/>
          </p:cNvSpPr>
          <p:nvPr>
            <p:ph idx="1"/>
          </p:nvPr>
        </p:nvSpPr>
        <p:spPr>
          <a:xfrm>
            <a:off x="4636008" y="1052945"/>
            <a:ext cx="7108952" cy="5124018"/>
          </a:xfrm>
        </p:spPr>
        <p:txBody>
          <a:bodyPr>
            <a:normAutofit lnSpcReduction="10000"/>
          </a:bodyPr>
          <a:lstStyle/>
          <a:p>
            <a:r>
              <a:rPr lang="en-US" sz="2400" dirty="0"/>
              <a:t>Hype around online programs far transcends any evidence of effectiveness</a:t>
            </a:r>
          </a:p>
          <a:p>
            <a:endParaRPr lang="en-US" sz="2400" dirty="0"/>
          </a:p>
          <a:p>
            <a:r>
              <a:rPr lang="en-US" sz="2400" dirty="0"/>
              <a:t>Little or no evidence to prove their effectiveness; and when there is negative evidence its suppressed</a:t>
            </a:r>
          </a:p>
          <a:p>
            <a:endParaRPr lang="en-US" sz="2400" dirty="0"/>
          </a:p>
          <a:p>
            <a:r>
              <a:rPr lang="en-US" sz="2400" dirty="0"/>
              <a:t>Foundations, the advocacy groups they fund, media and ed tech industry all collaborate in a huge PR effort </a:t>
            </a:r>
          </a:p>
          <a:p>
            <a:endParaRPr lang="en-US" sz="2400" dirty="0"/>
          </a:p>
          <a:p>
            <a:r>
              <a:rPr lang="en-US" sz="2400" dirty="0"/>
              <a:t>Only 11% of district/school officials in charge of purchasing ed tech say they insist on any independent peer-reviewed research before buying a product.</a:t>
            </a:r>
          </a:p>
          <a:p>
            <a:endParaRPr lang="en-US" sz="2400" dirty="0"/>
          </a:p>
          <a:p>
            <a:pPr marL="0" indent="0">
              <a:buNone/>
            </a:pPr>
            <a:endParaRPr lang="en-US" sz="2400" dirty="0"/>
          </a:p>
          <a:p>
            <a:endParaRPr lang="en-US" sz="2400" dirty="0"/>
          </a:p>
          <a:p>
            <a:endParaRPr lang="en-US" sz="2400" dirty="0"/>
          </a:p>
          <a:p>
            <a:pPr marL="0" indent="0">
              <a:buNone/>
            </a:pPr>
            <a:endParaRPr lang="en-US" sz="2400" dirty="0"/>
          </a:p>
        </p:txBody>
      </p:sp>
    </p:spTree>
    <p:extLst>
      <p:ext uri="{BB962C8B-B14F-4D97-AF65-F5344CB8AC3E}">
        <p14:creationId xmlns:p14="http://schemas.microsoft.com/office/powerpoint/2010/main" val="1927047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E64AC-9E61-40BC-9383-52C942F9752D}"/>
              </a:ext>
            </a:extLst>
          </p:cNvPr>
          <p:cNvSpPr>
            <a:spLocks noGrp="1"/>
          </p:cNvSpPr>
          <p:nvPr>
            <p:ph type="title"/>
          </p:nvPr>
        </p:nvSpPr>
        <p:spPr>
          <a:xfrm>
            <a:off x="838200" y="415925"/>
            <a:ext cx="11173691" cy="1325563"/>
          </a:xfrm>
        </p:spPr>
        <p:txBody>
          <a:bodyPr>
            <a:normAutofit fontScale="90000"/>
          </a:bodyPr>
          <a:lstStyle/>
          <a:p>
            <a:r>
              <a:rPr lang="en-US" sz="3600" b="1" dirty="0"/>
              <a:t>Each new faddish digital program massively promoted… until reality sets in </a:t>
            </a:r>
            <a:br>
              <a:rPr lang="en-US" dirty="0"/>
            </a:br>
            <a:endParaRPr lang="en-US" dirty="0"/>
          </a:p>
        </p:txBody>
      </p:sp>
      <p:pic>
        <p:nvPicPr>
          <p:cNvPr id="4" name="Content Placeholder 3">
            <a:extLst>
              <a:ext uri="{FF2B5EF4-FFF2-40B4-BE49-F238E27FC236}">
                <a16:creationId xmlns:a16="http://schemas.microsoft.com/office/drawing/2014/main" id="{7F71599F-9322-4563-A563-D0C4875FC8EA}"/>
              </a:ext>
            </a:extLst>
          </p:cNvPr>
          <p:cNvPicPr>
            <a:picLocks noGrp="1" noChangeAspect="1"/>
          </p:cNvPicPr>
          <p:nvPr>
            <p:ph idx="1"/>
          </p:nvPr>
        </p:nvPicPr>
        <p:blipFill>
          <a:blip r:embed="rId2"/>
          <a:stretch>
            <a:fillRect/>
          </a:stretch>
        </p:blipFill>
        <p:spPr>
          <a:xfrm>
            <a:off x="838200" y="1253331"/>
            <a:ext cx="4800600" cy="3938081"/>
          </a:xfrm>
          <a:prstGeom prst="rect">
            <a:avLst/>
          </a:prstGeom>
          <a:ln>
            <a:solidFill>
              <a:srgbClr val="0070C0"/>
            </a:solidFill>
          </a:ln>
        </p:spPr>
      </p:pic>
      <p:sp>
        <p:nvSpPr>
          <p:cNvPr id="5" name="TextBox 4">
            <a:extLst>
              <a:ext uri="{FF2B5EF4-FFF2-40B4-BE49-F238E27FC236}">
                <a16:creationId xmlns:a16="http://schemas.microsoft.com/office/drawing/2014/main" id="{A41BA97F-0229-4B36-8DE1-5D1752E2E2AF}"/>
              </a:ext>
            </a:extLst>
          </p:cNvPr>
          <p:cNvSpPr txBox="1"/>
          <p:nvPr/>
        </p:nvSpPr>
        <p:spPr>
          <a:xfrm>
            <a:off x="540327" y="5604669"/>
            <a:ext cx="11031913" cy="1200329"/>
          </a:xfrm>
          <a:prstGeom prst="rect">
            <a:avLst/>
          </a:prstGeom>
          <a:noFill/>
        </p:spPr>
        <p:txBody>
          <a:bodyPr wrap="square" rtlCol="0">
            <a:spAutoFit/>
          </a:bodyPr>
          <a:lstStyle/>
          <a:p>
            <a:r>
              <a:rPr lang="en-US" sz="3600" i="1" dirty="0"/>
              <a:t>NY Times called 2012 “Year of the MOOC”; two years later explained why it hadn’t worked for most students </a:t>
            </a:r>
          </a:p>
        </p:txBody>
      </p:sp>
      <p:pic>
        <p:nvPicPr>
          <p:cNvPr id="7" name="Picture 6">
            <a:extLst>
              <a:ext uri="{FF2B5EF4-FFF2-40B4-BE49-F238E27FC236}">
                <a16:creationId xmlns:a16="http://schemas.microsoft.com/office/drawing/2014/main" id="{7D06DD6F-6CF7-4ABD-B601-34A52B3978BD}"/>
              </a:ext>
            </a:extLst>
          </p:cNvPr>
          <p:cNvPicPr>
            <a:picLocks noChangeAspect="1"/>
          </p:cNvPicPr>
          <p:nvPr/>
        </p:nvPicPr>
        <p:blipFill>
          <a:blip r:embed="rId3"/>
          <a:stretch>
            <a:fillRect/>
          </a:stretch>
        </p:blipFill>
        <p:spPr>
          <a:xfrm>
            <a:off x="6248532" y="1216323"/>
            <a:ext cx="5657394" cy="1891146"/>
          </a:xfrm>
          <a:prstGeom prst="rect">
            <a:avLst/>
          </a:prstGeom>
        </p:spPr>
      </p:pic>
      <p:pic>
        <p:nvPicPr>
          <p:cNvPr id="8" name="Picture 7">
            <a:extLst>
              <a:ext uri="{FF2B5EF4-FFF2-40B4-BE49-F238E27FC236}">
                <a16:creationId xmlns:a16="http://schemas.microsoft.com/office/drawing/2014/main" id="{552D148C-F76B-4FDD-82AB-F7F07E3352CB}"/>
              </a:ext>
            </a:extLst>
          </p:cNvPr>
          <p:cNvPicPr>
            <a:picLocks noChangeAspect="1"/>
          </p:cNvPicPr>
          <p:nvPr/>
        </p:nvPicPr>
        <p:blipFill>
          <a:blip r:embed="rId4"/>
          <a:stretch>
            <a:fillRect/>
          </a:stretch>
        </p:blipFill>
        <p:spPr>
          <a:xfrm>
            <a:off x="6440441" y="3660744"/>
            <a:ext cx="5304369" cy="1390650"/>
          </a:xfrm>
          <a:prstGeom prst="rect">
            <a:avLst/>
          </a:prstGeom>
        </p:spPr>
      </p:pic>
    </p:spTree>
    <p:extLst>
      <p:ext uri="{BB962C8B-B14F-4D97-AF65-F5344CB8AC3E}">
        <p14:creationId xmlns:p14="http://schemas.microsoft.com/office/powerpoint/2010/main" val="1847746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B573E-ADCD-4608-9A40-A0FFF7CA1A6E}"/>
              </a:ext>
            </a:extLst>
          </p:cNvPr>
          <p:cNvSpPr>
            <a:spLocks noGrp="1"/>
          </p:cNvSpPr>
          <p:nvPr>
            <p:ph type="title"/>
          </p:nvPr>
        </p:nvSpPr>
        <p:spPr/>
        <p:txBody>
          <a:bodyPr>
            <a:normAutofit/>
          </a:bodyPr>
          <a:lstStyle/>
          <a:p>
            <a:r>
              <a:rPr lang="en-US" dirty="0"/>
              <a:t>Rupert Murdoch was bullish on ed tech</a:t>
            </a:r>
          </a:p>
        </p:txBody>
      </p:sp>
      <p:sp>
        <p:nvSpPr>
          <p:cNvPr id="3" name="Content Placeholder 2">
            <a:extLst>
              <a:ext uri="{FF2B5EF4-FFF2-40B4-BE49-F238E27FC236}">
                <a16:creationId xmlns:a16="http://schemas.microsoft.com/office/drawing/2014/main" id="{4BBCF7FC-88FC-4C6A-8191-80F451813572}"/>
              </a:ext>
            </a:extLst>
          </p:cNvPr>
          <p:cNvSpPr>
            <a:spLocks noGrp="1"/>
          </p:cNvSpPr>
          <p:nvPr>
            <p:ph idx="1"/>
          </p:nvPr>
        </p:nvSpPr>
        <p:spPr>
          <a:xfrm>
            <a:off x="711200" y="1524000"/>
            <a:ext cx="6492240" cy="4815839"/>
          </a:xfrm>
        </p:spPr>
        <p:txBody>
          <a:bodyPr>
            <a:normAutofit fontScale="92500" lnSpcReduction="10000"/>
          </a:bodyPr>
          <a:lstStyle/>
          <a:p>
            <a:r>
              <a:rPr lang="en-US" i="1" dirty="0"/>
              <a:t>“When it comes to K 12 education, we see a $500 billion sector in the U.S. alone that is waiting desperately to be transformed by big breakthroughs," he said in 2009.</a:t>
            </a:r>
          </a:p>
          <a:p>
            <a:endParaRPr lang="en-US" dirty="0"/>
          </a:p>
          <a:p>
            <a:r>
              <a:rPr lang="en-US" dirty="0"/>
              <a:t>He bought Wireless Generation in 2010, renamed it Amplify, and put Joel Klein in charge</a:t>
            </a:r>
          </a:p>
          <a:p>
            <a:endParaRPr lang="en-US" dirty="0"/>
          </a:p>
          <a:p>
            <a:r>
              <a:rPr lang="en-US" dirty="0"/>
              <a:t>Joel Klein said Amplify Tablet is “</a:t>
            </a:r>
            <a:r>
              <a:rPr lang="en-US" i="1" dirty="0"/>
              <a:t>going to transform the way teachers teach and students learn</a:t>
            </a:r>
            <a:r>
              <a:rPr lang="en-US" dirty="0"/>
              <a:t>”</a:t>
            </a:r>
            <a:br>
              <a:rPr lang="en-US" dirty="0"/>
            </a:br>
            <a:endParaRPr lang="en-US" dirty="0"/>
          </a:p>
          <a:p>
            <a:endParaRPr lang="en-US" dirty="0"/>
          </a:p>
        </p:txBody>
      </p:sp>
      <p:sp>
        <p:nvSpPr>
          <p:cNvPr id="4" name="Rectangle 1">
            <a:extLst>
              <a:ext uri="{FF2B5EF4-FFF2-40B4-BE49-F238E27FC236}">
                <a16:creationId xmlns:a16="http://schemas.microsoft.com/office/drawing/2014/main" id="{DE1D77B0-1450-4E30-9CAB-7FB1AACF04AC}"/>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 name="Picture 2" descr="Image result for joel klein holding amplify tablet">
            <a:extLst>
              <a:ext uri="{FF2B5EF4-FFF2-40B4-BE49-F238E27FC236}">
                <a16:creationId xmlns:a16="http://schemas.microsoft.com/office/drawing/2014/main" id="{57E78B2F-6C4A-4D75-9E3F-8C675023A1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2841" y="1690688"/>
            <a:ext cx="4174630" cy="4374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958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23A04-B039-404B-B11F-541E7D83B167}"/>
              </a:ext>
            </a:extLst>
          </p:cNvPr>
          <p:cNvSpPr>
            <a:spLocks noGrp="1"/>
          </p:cNvSpPr>
          <p:nvPr>
            <p:ph type="title"/>
          </p:nvPr>
        </p:nvSpPr>
        <p:spPr/>
        <p:txBody>
          <a:bodyPr>
            <a:normAutofit fontScale="90000"/>
          </a:bodyPr>
          <a:lstStyle/>
          <a:p>
            <a:br>
              <a:rPr lang="en-US" dirty="0"/>
            </a:br>
            <a:br>
              <a:rPr lang="en-US" dirty="0"/>
            </a:br>
            <a:br>
              <a:rPr lang="en-US" dirty="0"/>
            </a:br>
            <a:br>
              <a:rPr lang="en-US" dirty="0"/>
            </a:br>
            <a:br>
              <a:rPr lang="en-US" dirty="0"/>
            </a:br>
            <a:br>
              <a:rPr lang="en-US" dirty="0"/>
            </a:br>
            <a:br>
              <a:rPr lang="en-US" dirty="0"/>
            </a:br>
            <a:br>
              <a:rPr lang="en-US" dirty="0"/>
            </a:br>
            <a:r>
              <a:rPr lang="en-US" dirty="0"/>
              <a:t>What Happened? </a:t>
            </a:r>
            <a:br>
              <a:rPr lang="en-US" dirty="0"/>
            </a:br>
            <a:br>
              <a:rPr lang="en-US" dirty="0"/>
            </a:br>
            <a:r>
              <a:rPr lang="en-US" dirty="0"/>
              <a:t>                                        … until one month into the </a:t>
            </a:r>
            <a:br>
              <a:rPr lang="en-US" dirty="0"/>
            </a:br>
            <a:br>
              <a:rPr lang="en-US" dirty="0"/>
            </a:br>
            <a:br>
              <a:rPr lang="en-US" dirty="0"/>
            </a:br>
            <a:br>
              <a:rPr lang="en-US" dirty="0"/>
            </a:br>
            <a:br>
              <a:rPr lang="en-US" dirty="0"/>
            </a:br>
            <a:r>
              <a:rPr lang="en-US" i="1" dirty="0"/>
              <a:t>Within a month of its introduction in Guilford NC schools, 1500 screens broke and batteries melted in 75 more </a:t>
            </a:r>
          </a:p>
        </p:txBody>
      </p:sp>
      <p:pic>
        <p:nvPicPr>
          <p:cNvPr id="4" name="Picture 3">
            <a:extLst>
              <a:ext uri="{FF2B5EF4-FFF2-40B4-BE49-F238E27FC236}">
                <a16:creationId xmlns:a16="http://schemas.microsoft.com/office/drawing/2014/main" id="{30ED990C-906C-4D5C-9BDE-22C762CD9A00}"/>
              </a:ext>
            </a:extLst>
          </p:cNvPr>
          <p:cNvPicPr>
            <a:picLocks noChangeAspect="1"/>
          </p:cNvPicPr>
          <p:nvPr/>
        </p:nvPicPr>
        <p:blipFill>
          <a:blip r:embed="rId2"/>
          <a:stretch>
            <a:fillRect/>
          </a:stretch>
        </p:blipFill>
        <p:spPr>
          <a:xfrm>
            <a:off x="4486276" y="1301859"/>
            <a:ext cx="7853362" cy="2838450"/>
          </a:xfrm>
          <a:prstGeom prst="rect">
            <a:avLst/>
          </a:prstGeom>
        </p:spPr>
      </p:pic>
      <p:sp>
        <p:nvSpPr>
          <p:cNvPr id="5" name="TextBox 4">
            <a:extLst>
              <a:ext uri="{FF2B5EF4-FFF2-40B4-BE49-F238E27FC236}">
                <a16:creationId xmlns:a16="http://schemas.microsoft.com/office/drawing/2014/main" id="{599D3B76-FC8E-4CD8-85A6-6218BC77866A}"/>
              </a:ext>
            </a:extLst>
          </p:cNvPr>
          <p:cNvSpPr txBox="1"/>
          <p:nvPr/>
        </p:nvSpPr>
        <p:spPr>
          <a:xfrm flipV="1">
            <a:off x="5374144" y="7900987"/>
            <a:ext cx="5550396" cy="646331"/>
          </a:xfrm>
          <a:prstGeom prst="rect">
            <a:avLst/>
          </a:prstGeom>
          <a:noFill/>
        </p:spPr>
        <p:txBody>
          <a:bodyPr wrap="square" rtlCol="0">
            <a:spAutoFit/>
          </a:bodyPr>
          <a:lstStyle/>
          <a:p>
            <a:r>
              <a:rPr lang="en-US" dirty="0"/>
              <a:t>1500 screens in  1500 Guilford NC broke screens &amp; batteries melted</a:t>
            </a:r>
          </a:p>
        </p:txBody>
      </p:sp>
      <p:pic>
        <p:nvPicPr>
          <p:cNvPr id="7" name="Picture 6">
            <a:extLst>
              <a:ext uri="{FF2B5EF4-FFF2-40B4-BE49-F238E27FC236}">
                <a16:creationId xmlns:a16="http://schemas.microsoft.com/office/drawing/2014/main" id="{618F5BF2-2B91-4FD0-A4E4-7479195EE014}"/>
              </a:ext>
            </a:extLst>
          </p:cNvPr>
          <p:cNvPicPr>
            <a:picLocks noChangeAspect="1"/>
          </p:cNvPicPr>
          <p:nvPr/>
        </p:nvPicPr>
        <p:blipFill>
          <a:blip r:embed="rId3"/>
          <a:stretch>
            <a:fillRect/>
          </a:stretch>
        </p:blipFill>
        <p:spPr>
          <a:xfrm>
            <a:off x="523876" y="1558186"/>
            <a:ext cx="3962400" cy="2714625"/>
          </a:xfrm>
          <a:prstGeom prst="rect">
            <a:avLst/>
          </a:prstGeom>
        </p:spPr>
      </p:pic>
    </p:spTree>
    <p:extLst>
      <p:ext uri="{BB962C8B-B14F-4D97-AF65-F5344CB8AC3E}">
        <p14:creationId xmlns:p14="http://schemas.microsoft.com/office/powerpoint/2010/main" val="260836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5B4B2C-E112-4DBF-97C5-2581017599D9}"/>
              </a:ext>
            </a:extLst>
          </p:cNvPr>
          <p:cNvPicPr>
            <a:picLocks noChangeAspect="1"/>
          </p:cNvPicPr>
          <p:nvPr/>
        </p:nvPicPr>
        <p:blipFill>
          <a:blip r:embed="rId2"/>
          <a:stretch>
            <a:fillRect/>
          </a:stretch>
        </p:blipFill>
        <p:spPr>
          <a:xfrm>
            <a:off x="4175859" y="956283"/>
            <a:ext cx="6692343" cy="1301141"/>
          </a:xfrm>
          <a:prstGeom prst="rect">
            <a:avLst/>
          </a:prstGeom>
        </p:spPr>
      </p:pic>
      <p:pic>
        <p:nvPicPr>
          <p:cNvPr id="8" name="Picture 7">
            <a:extLst>
              <a:ext uri="{FF2B5EF4-FFF2-40B4-BE49-F238E27FC236}">
                <a16:creationId xmlns:a16="http://schemas.microsoft.com/office/drawing/2014/main" id="{ED389617-1E09-4AB6-9DBF-68D60A94A2BF}"/>
              </a:ext>
            </a:extLst>
          </p:cNvPr>
          <p:cNvPicPr>
            <a:picLocks noChangeAspect="1"/>
          </p:cNvPicPr>
          <p:nvPr/>
        </p:nvPicPr>
        <p:blipFill>
          <a:blip r:embed="rId3"/>
          <a:stretch>
            <a:fillRect/>
          </a:stretch>
        </p:blipFill>
        <p:spPr>
          <a:xfrm>
            <a:off x="4314190" y="2399824"/>
            <a:ext cx="9956800" cy="2058352"/>
          </a:xfrm>
          <a:prstGeom prst="rect">
            <a:avLst/>
          </a:prstGeom>
        </p:spPr>
      </p:pic>
      <p:pic>
        <p:nvPicPr>
          <p:cNvPr id="4" name="Content Placeholder 3">
            <a:extLst>
              <a:ext uri="{FF2B5EF4-FFF2-40B4-BE49-F238E27FC236}">
                <a16:creationId xmlns:a16="http://schemas.microsoft.com/office/drawing/2014/main" id="{AA5AC43F-7E0B-47A9-9A99-1F6AF340EC0F}"/>
              </a:ext>
            </a:extLst>
          </p:cNvPr>
          <p:cNvPicPr>
            <a:picLocks noGrp="1" noChangeAspect="1"/>
          </p:cNvPicPr>
          <p:nvPr>
            <p:ph idx="1"/>
          </p:nvPr>
        </p:nvPicPr>
        <p:blipFill>
          <a:blip r:embed="rId4"/>
          <a:stretch>
            <a:fillRect/>
          </a:stretch>
        </p:blipFill>
        <p:spPr>
          <a:xfrm>
            <a:off x="338316" y="2257425"/>
            <a:ext cx="4625450" cy="4022608"/>
          </a:xfrm>
          <a:prstGeom prst="rect">
            <a:avLst/>
          </a:prstGeom>
        </p:spPr>
      </p:pic>
      <p:sp>
        <p:nvSpPr>
          <p:cNvPr id="3" name="TextBox 2">
            <a:extLst>
              <a:ext uri="{FF2B5EF4-FFF2-40B4-BE49-F238E27FC236}">
                <a16:creationId xmlns:a16="http://schemas.microsoft.com/office/drawing/2014/main" id="{560B85A6-2339-4D12-995B-61C4827A171B}"/>
              </a:ext>
            </a:extLst>
          </p:cNvPr>
          <p:cNvSpPr txBox="1"/>
          <p:nvPr/>
        </p:nvSpPr>
        <p:spPr>
          <a:xfrm>
            <a:off x="1757363" y="0"/>
            <a:ext cx="8586787" cy="1200329"/>
          </a:xfrm>
          <a:prstGeom prst="rect">
            <a:avLst/>
          </a:prstGeom>
          <a:noFill/>
        </p:spPr>
        <p:txBody>
          <a:bodyPr wrap="square" rtlCol="0">
            <a:spAutoFit/>
          </a:bodyPr>
          <a:lstStyle/>
          <a:p>
            <a:r>
              <a:rPr lang="en-US" sz="3600" b="1" dirty="0"/>
              <a:t>In 2015 Murdoch ends up selling Amplify at a loss of over $400 M</a:t>
            </a:r>
            <a:endParaRPr lang="en-US" sz="3600" dirty="0"/>
          </a:p>
        </p:txBody>
      </p:sp>
    </p:spTree>
    <p:extLst>
      <p:ext uri="{BB962C8B-B14F-4D97-AF65-F5344CB8AC3E}">
        <p14:creationId xmlns:p14="http://schemas.microsoft.com/office/powerpoint/2010/main" val="2204071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A group of people sitting at a table&#10;&#10;Description generated with very high confidence">
            <a:extLst>
              <a:ext uri="{FF2B5EF4-FFF2-40B4-BE49-F238E27FC236}">
                <a16:creationId xmlns:a16="http://schemas.microsoft.com/office/drawing/2014/main" id="{C2EFCD46-6946-4531-A674-DAE92B910566}"/>
              </a:ext>
            </a:extLst>
          </p:cNvPr>
          <p:cNvPicPr>
            <a:picLocks noGrp="1" noChangeAspect="1"/>
          </p:cNvPicPr>
          <p:nvPr>
            <p:ph idx="1"/>
          </p:nvPr>
        </p:nvPicPr>
        <p:blipFill rotWithShape="1">
          <a:blip r:embed="rId2"/>
          <a:srcRect r="8444" b="-1"/>
          <a:stretch/>
        </p:blipFill>
        <p:spPr>
          <a:xfrm>
            <a:off x="307667" y="2185443"/>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85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5069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4356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1D45B6DA-FF44-46D8-8887-AF58B23C472E}"/>
              </a:ext>
            </a:extLst>
          </p:cNvPr>
          <p:cNvSpPr>
            <a:spLocks noGrp="1"/>
          </p:cNvSpPr>
          <p:nvPr>
            <p:ph type="title"/>
          </p:nvPr>
        </p:nvSpPr>
        <p:spPr>
          <a:xfrm>
            <a:off x="751840" y="388940"/>
            <a:ext cx="10601960" cy="1622732"/>
          </a:xfrm>
        </p:spPr>
        <p:txBody>
          <a:bodyPr vert="horz" lIns="91440" tIns="45720" rIns="91440" bIns="45720" rtlCol="0" anchor="ctr">
            <a:normAutofit/>
          </a:bodyPr>
          <a:lstStyle/>
          <a:p>
            <a:pPr algn="ctr"/>
            <a:r>
              <a:rPr lang="en-US" sz="3200" b="1" dirty="0">
                <a:solidFill>
                  <a:schemeClr val="tx1">
                    <a:lumMod val="85000"/>
                    <a:lumOff val="15000"/>
                  </a:schemeClr>
                </a:solidFill>
              </a:rPr>
              <a:t>Alt School, a blended learning private school chain of 8 schools founded by a </a:t>
            </a:r>
            <a:r>
              <a:rPr lang="en-US" sz="3200" b="1" dirty="0"/>
              <a:t> former Google executive with over $100M from investors like Mark Zuckerberg</a:t>
            </a:r>
            <a:endParaRPr lang="en-US" sz="3200" b="1" dirty="0">
              <a:solidFill>
                <a:schemeClr val="tx1">
                  <a:lumMod val="85000"/>
                  <a:lumOff val="15000"/>
                </a:schemeClr>
              </a:solidFill>
            </a:endParaRPr>
          </a:p>
        </p:txBody>
      </p:sp>
    </p:spTree>
    <p:extLst>
      <p:ext uri="{BB962C8B-B14F-4D97-AF65-F5344CB8AC3E}">
        <p14:creationId xmlns:p14="http://schemas.microsoft.com/office/powerpoint/2010/main" val="4006275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864D7-457D-4235-8519-4D909274105A}"/>
              </a:ext>
            </a:extLst>
          </p:cNvPr>
          <p:cNvSpPr>
            <a:spLocks noGrp="1"/>
          </p:cNvSpPr>
          <p:nvPr>
            <p:ph type="title"/>
          </p:nvPr>
        </p:nvSpPr>
        <p:spPr/>
        <p:txBody>
          <a:bodyPr>
            <a:normAutofit fontScale="90000"/>
          </a:bodyPr>
          <a:lstStyle/>
          <a:p>
            <a:r>
              <a:rPr lang="en-US" dirty="0"/>
              <a:t>“We’ve literally built an operating system for a 21st century school system,” founder Max </a:t>
            </a:r>
            <a:r>
              <a:rPr lang="en-US" dirty="0" err="1"/>
              <a:t>Ventilli</a:t>
            </a:r>
            <a:r>
              <a:rPr lang="en-US" dirty="0"/>
              <a:t>  said in 2015.</a:t>
            </a:r>
          </a:p>
        </p:txBody>
      </p:sp>
      <p:sp>
        <p:nvSpPr>
          <p:cNvPr id="3" name="Content Placeholder 2">
            <a:extLst>
              <a:ext uri="{FF2B5EF4-FFF2-40B4-BE49-F238E27FC236}">
                <a16:creationId xmlns:a16="http://schemas.microsoft.com/office/drawing/2014/main" id="{65B730D0-90B2-424B-9C00-85C5DCD44C77}"/>
              </a:ext>
            </a:extLst>
          </p:cNvPr>
          <p:cNvSpPr>
            <a:spLocks noGrp="1"/>
          </p:cNvSpPr>
          <p:nvPr>
            <p:ph idx="1"/>
          </p:nvPr>
        </p:nvSpPr>
        <p:spPr/>
        <p:txBody>
          <a:bodyPr>
            <a:normAutofit/>
          </a:bodyPr>
          <a:lstStyle/>
          <a:p>
            <a:endParaRPr lang="en-US" dirty="0"/>
          </a:p>
          <a:p>
            <a:r>
              <a:rPr lang="en-US" dirty="0"/>
              <a:t>Profiled in Wired, New Yorker, Public Radio in 2015-2016.</a:t>
            </a:r>
          </a:p>
          <a:p>
            <a:endParaRPr lang="en-US" dirty="0"/>
          </a:p>
          <a:p>
            <a:r>
              <a:rPr lang="en-US" dirty="0"/>
              <a:t>“Though the company touts the magic of its technology, two parents said their children benefited more from the extensive attention of talented teachers and small class sizes. “</a:t>
            </a:r>
          </a:p>
          <a:p>
            <a:endParaRPr lang="en-US" dirty="0"/>
          </a:p>
          <a:p>
            <a:r>
              <a:rPr lang="en-US" dirty="0"/>
              <a:t>By 2017, </a:t>
            </a:r>
            <a:r>
              <a:rPr lang="en-US" dirty="0" err="1"/>
              <a:t>Ventilli</a:t>
            </a:r>
            <a:r>
              <a:rPr lang="en-US" dirty="0"/>
              <a:t> closed four of his schools and said instead he would focus on instead on selling his  technology to other schools . </a:t>
            </a:r>
          </a:p>
          <a:p>
            <a:endParaRPr lang="en-US" dirty="0"/>
          </a:p>
        </p:txBody>
      </p:sp>
    </p:spTree>
    <p:extLst>
      <p:ext uri="{BB962C8B-B14F-4D97-AF65-F5344CB8AC3E}">
        <p14:creationId xmlns:p14="http://schemas.microsoft.com/office/powerpoint/2010/main" val="2031913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B3F5EE-A068-4344-A687-B045E0399BB4}"/>
              </a:ext>
            </a:extLst>
          </p:cNvPr>
          <p:cNvPicPr>
            <a:picLocks noChangeAspect="1"/>
          </p:cNvPicPr>
          <p:nvPr/>
        </p:nvPicPr>
        <p:blipFill>
          <a:blip r:embed="rId2"/>
          <a:stretch>
            <a:fillRect/>
          </a:stretch>
        </p:blipFill>
        <p:spPr>
          <a:xfrm>
            <a:off x="4709039" y="1646846"/>
            <a:ext cx="6738938" cy="3966183"/>
          </a:xfrm>
          <a:prstGeom prst="rect">
            <a:avLst/>
          </a:prstGeom>
        </p:spPr>
      </p:pic>
      <p:pic>
        <p:nvPicPr>
          <p:cNvPr id="6" name="Picture 5">
            <a:extLst>
              <a:ext uri="{FF2B5EF4-FFF2-40B4-BE49-F238E27FC236}">
                <a16:creationId xmlns:a16="http://schemas.microsoft.com/office/drawing/2014/main" id="{EAD2D501-AEF7-462E-B725-C06E05836117}"/>
              </a:ext>
            </a:extLst>
          </p:cNvPr>
          <p:cNvPicPr>
            <a:picLocks noChangeAspect="1"/>
          </p:cNvPicPr>
          <p:nvPr/>
        </p:nvPicPr>
        <p:blipFill>
          <a:blip r:embed="rId3"/>
          <a:stretch>
            <a:fillRect/>
          </a:stretch>
        </p:blipFill>
        <p:spPr>
          <a:xfrm>
            <a:off x="536436" y="5389191"/>
            <a:ext cx="10506075" cy="1091540"/>
          </a:xfrm>
          <a:prstGeom prst="rect">
            <a:avLst/>
          </a:prstGeom>
        </p:spPr>
      </p:pic>
      <p:pic>
        <p:nvPicPr>
          <p:cNvPr id="7" name="Picture 6">
            <a:extLst>
              <a:ext uri="{FF2B5EF4-FFF2-40B4-BE49-F238E27FC236}">
                <a16:creationId xmlns:a16="http://schemas.microsoft.com/office/drawing/2014/main" id="{CE15AC04-A870-47DB-B817-8781B4A14462}"/>
              </a:ext>
            </a:extLst>
          </p:cNvPr>
          <p:cNvPicPr>
            <a:picLocks noChangeAspect="1"/>
          </p:cNvPicPr>
          <p:nvPr/>
        </p:nvPicPr>
        <p:blipFill>
          <a:blip r:embed="rId4"/>
          <a:stretch>
            <a:fillRect/>
          </a:stretch>
        </p:blipFill>
        <p:spPr>
          <a:xfrm>
            <a:off x="960951" y="377269"/>
            <a:ext cx="9768009" cy="1190625"/>
          </a:xfrm>
          <a:prstGeom prst="rect">
            <a:avLst/>
          </a:prstGeom>
        </p:spPr>
      </p:pic>
      <p:pic>
        <p:nvPicPr>
          <p:cNvPr id="4" name="Content Placeholder 3">
            <a:extLst>
              <a:ext uri="{FF2B5EF4-FFF2-40B4-BE49-F238E27FC236}">
                <a16:creationId xmlns:a16="http://schemas.microsoft.com/office/drawing/2014/main" id="{3B5D1EE1-FDDC-45AC-8F5E-BF0BCC16EB15}"/>
              </a:ext>
            </a:extLst>
          </p:cNvPr>
          <p:cNvPicPr>
            <a:picLocks noGrp="1" noChangeAspect="1"/>
          </p:cNvPicPr>
          <p:nvPr>
            <p:ph idx="1"/>
          </p:nvPr>
        </p:nvPicPr>
        <p:blipFill>
          <a:blip r:embed="rId5"/>
          <a:stretch>
            <a:fillRect/>
          </a:stretch>
        </p:blipFill>
        <p:spPr>
          <a:xfrm>
            <a:off x="418483" y="2025582"/>
            <a:ext cx="8038643" cy="1356241"/>
          </a:xfrm>
          <a:prstGeom prst="rect">
            <a:avLst/>
          </a:prstGeom>
        </p:spPr>
      </p:pic>
    </p:spTree>
    <p:extLst>
      <p:ext uri="{BB962C8B-B14F-4D97-AF65-F5344CB8AC3E}">
        <p14:creationId xmlns:p14="http://schemas.microsoft.com/office/powerpoint/2010/main" val="3499634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1A19D-1ACB-46F2-A99F-789C376242F6}"/>
              </a:ext>
            </a:extLst>
          </p:cNvPr>
          <p:cNvSpPr>
            <a:spLocks noGrp="1"/>
          </p:cNvSpPr>
          <p:nvPr>
            <p:ph type="title"/>
          </p:nvPr>
        </p:nvSpPr>
        <p:spPr/>
        <p:txBody>
          <a:bodyPr/>
          <a:lstStyle/>
          <a:p>
            <a:r>
              <a:rPr lang="en-US" dirty="0"/>
              <a:t>Privatization comes in many forms – all of them happening now </a:t>
            </a:r>
          </a:p>
        </p:txBody>
      </p:sp>
      <p:sp>
        <p:nvSpPr>
          <p:cNvPr id="3" name="Content Placeholder 2">
            <a:extLst>
              <a:ext uri="{FF2B5EF4-FFF2-40B4-BE49-F238E27FC236}">
                <a16:creationId xmlns:a16="http://schemas.microsoft.com/office/drawing/2014/main" id="{97F2B764-87AD-4749-A49B-D9BD2CF9FB0E}"/>
              </a:ext>
            </a:extLst>
          </p:cNvPr>
          <p:cNvSpPr>
            <a:spLocks noGrp="1"/>
          </p:cNvSpPr>
          <p:nvPr>
            <p:ph idx="1"/>
          </p:nvPr>
        </p:nvSpPr>
        <p:spPr>
          <a:xfrm>
            <a:off x="838200" y="1838959"/>
            <a:ext cx="10515600" cy="4338003"/>
          </a:xfrm>
        </p:spPr>
        <p:txBody>
          <a:bodyPr/>
          <a:lstStyle/>
          <a:p>
            <a:r>
              <a:rPr lang="en-US" dirty="0"/>
              <a:t>More privately run but publicly funded charter schools </a:t>
            </a:r>
          </a:p>
          <a:p>
            <a:endParaRPr lang="en-US" dirty="0"/>
          </a:p>
          <a:p>
            <a:r>
              <a:rPr lang="en-US" dirty="0"/>
              <a:t>Expansion of vouchers and tax credits going to fund private &amp; religious schools</a:t>
            </a:r>
          </a:p>
          <a:p>
            <a:endParaRPr lang="en-US" dirty="0"/>
          </a:p>
          <a:p>
            <a:r>
              <a:rPr lang="en-US" dirty="0"/>
              <a:t>Proliferation of online learning, in which instruction, assessment and behavior management outsourced into hands of private vendors. </a:t>
            </a:r>
          </a:p>
        </p:txBody>
      </p:sp>
    </p:spTree>
    <p:extLst>
      <p:ext uri="{BB962C8B-B14F-4D97-AF65-F5344CB8AC3E}">
        <p14:creationId xmlns:p14="http://schemas.microsoft.com/office/powerpoint/2010/main" val="42611855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27324-CF13-41F3-A974-DA8B6A5E9E80}"/>
              </a:ext>
            </a:extLst>
          </p:cNvPr>
          <p:cNvSpPr>
            <a:spLocks noGrp="1"/>
          </p:cNvSpPr>
          <p:nvPr>
            <p:ph type="title"/>
          </p:nvPr>
        </p:nvSpPr>
        <p:spPr/>
        <p:txBody>
          <a:bodyPr/>
          <a:lstStyle/>
          <a:p>
            <a:r>
              <a:rPr lang="en-US"/>
              <a:t>Summit  p</a:t>
            </a:r>
          </a:p>
        </p:txBody>
      </p:sp>
      <p:sp>
        <p:nvSpPr>
          <p:cNvPr id="3" name="Content Placeholder 2">
            <a:extLst>
              <a:ext uri="{FF2B5EF4-FFF2-40B4-BE49-F238E27FC236}">
                <a16:creationId xmlns:a16="http://schemas.microsoft.com/office/drawing/2014/main" id="{D01513FB-DA91-4266-8F2D-66FB1B0AA68B}"/>
              </a:ext>
            </a:extLst>
          </p:cNvPr>
          <p:cNvSpPr>
            <a:spLocks noGrp="1"/>
          </p:cNvSpPr>
          <p:nvPr>
            <p:ph idx="1"/>
          </p:nvPr>
        </p:nvSpPr>
        <p:spPr>
          <a:xfrm>
            <a:off x="384314" y="1406317"/>
            <a:ext cx="7606748" cy="5087247"/>
          </a:xfrm>
        </p:spPr>
        <p:txBody>
          <a:bodyPr>
            <a:normAutofit fontScale="25000" lnSpcReduction="20000"/>
          </a:bodyPr>
          <a:lstStyle/>
          <a:p>
            <a:r>
              <a:rPr lang="en-US" sz="8600" dirty="0"/>
              <a:t>Summit charter schools based in CA  introduced an online platform in 2010 to deliver curriculum and instruction with funding from $1M +  from Gates</a:t>
            </a:r>
          </a:p>
          <a:p>
            <a:endParaRPr lang="en-US" sz="6000" dirty="0"/>
          </a:p>
          <a:p>
            <a:r>
              <a:rPr lang="en-US" sz="8600" dirty="0"/>
              <a:t>Summit partnered with Facebook in 2014 and now subsidized and engineered by Chan-Zuckerberg Initiative LLC</a:t>
            </a:r>
          </a:p>
          <a:p>
            <a:endParaRPr lang="en-US" sz="6000" dirty="0"/>
          </a:p>
          <a:p>
            <a:r>
              <a:rPr lang="en-US" sz="8600" dirty="0"/>
              <a:t>Students assigned "playlists" of online curriculum &amp; assessments to complete on their own &amp; at their own pace</a:t>
            </a:r>
          </a:p>
          <a:p>
            <a:endParaRPr lang="en-US" sz="6000" dirty="0"/>
          </a:p>
          <a:p>
            <a:r>
              <a:rPr lang="en-US" sz="8600" dirty="0"/>
              <a:t>Initially parents had right to consent for Summit to collect &amp; disclose their children’s data but after CZI involved, that right was eliminated</a:t>
            </a:r>
          </a:p>
          <a:p>
            <a:endParaRPr lang="en-US" sz="6000" dirty="0"/>
          </a:p>
          <a:p>
            <a:r>
              <a:rPr lang="en-US" sz="9600" i="1" dirty="0"/>
              <a:t>This year, Summit PLP expanded to more than 300 schools across the country, both charter and public </a:t>
            </a:r>
          </a:p>
          <a:p>
            <a:endParaRPr lang="en-US" sz="9600" dirty="0"/>
          </a:p>
          <a:p>
            <a:endParaRPr lang="en-US" dirty="0"/>
          </a:p>
        </p:txBody>
      </p:sp>
      <p:pic>
        <p:nvPicPr>
          <p:cNvPr id="4" name="Picture 3">
            <a:extLst>
              <a:ext uri="{FF2B5EF4-FFF2-40B4-BE49-F238E27FC236}">
                <a16:creationId xmlns:a16="http://schemas.microsoft.com/office/drawing/2014/main" id="{69395CE8-9185-40D3-AC5C-7F7C33A1A0A2}"/>
              </a:ext>
            </a:extLst>
          </p:cNvPr>
          <p:cNvPicPr>
            <a:picLocks noChangeAspect="1"/>
          </p:cNvPicPr>
          <p:nvPr/>
        </p:nvPicPr>
        <p:blipFill>
          <a:blip r:embed="rId2"/>
          <a:stretch>
            <a:fillRect/>
          </a:stretch>
        </p:blipFill>
        <p:spPr>
          <a:xfrm>
            <a:off x="838200" y="549068"/>
            <a:ext cx="3209925" cy="857250"/>
          </a:xfrm>
          <a:prstGeom prst="rect">
            <a:avLst/>
          </a:prstGeom>
        </p:spPr>
      </p:pic>
      <p:sp>
        <p:nvSpPr>
          <p:cNvPr id="5" name="TextBox 4">
            <a:extLst>
              <a:ext uri="{FF2B5EF4-FFF2-40B4-BE49-F238E27FC236}">
                <a16:creationId xmlns:a16="http://schemas.microsoft.com/office/drawing/2014/main" id="{93AC6C46-A63F-4316-870A-C94B596CB75D}"/>
              </a:ext>
            </a:extLst>
          </p:cNvPr>
          <p:cNvSpPr txBox="1"/>
          <p:nvPr/>
        </p:nvSpPr>
        <p:spPr>
          <a:xfrm>
            <a:off x="4306956" y="838200"/>
            <a:ext cx="5370443" cy="461665"/>
          </a:xfrm>
          <a:prstGeom prst="rect">
            <a:avLst/>
          </a:prstGeom>
          <a:noFill/>
        </p:spPr>
        <p:txBody>
          <a:bodyPr wrap="square" rtlCol="0">
            <a:spAutoFit/>
          </a:bodyPr>
          <a:lstStyle/>
          <a:p>
            <a:r>
              <a:rPr lang="en-US" sz="2400"/>
              <a:t>Online Personalized Learning Platform </a:t>
            </a:r>
          </a:p>
        </p:txBody>
      </p:sp>
      <p:pic>
        <p:nvPicPr>
          <p:cNvPr id="6" name="Picture 5">
            <a:extLst>
              <a:ext uri="{FF2B5EF4-FFF2-40B4-BE49-F238E27FC236}">
                <a16:creationId xmlns:a16="http://schemas.microsoft.com/office/drawing/2014/main" id="{CF2C8084-D422-472E-8665-633D42A06C04}"/>
              </a:ext>
            </a:extLst>
          </p:cNvPr>
          <p:cNvPicPr>
            <a:picLocks noChangeAspect="1"/>
          </p:cNvPicPr>
          <p:nvPr/>
        </p:nvPicPr>
        <p:blipFill>
          <a:blip r:embed="rId3"/>
          <a:stretch>
            <a:fillRect/>
          </a:stretch>
        </p:blipFill>
        <p:spPr>
          <a:xfrm>
            <a:off x="8110330" y="1299865"/>
            <a:ext cx="4081670" cy="4769631"/>
          </a:xfrm>
          <a:prstGeom prst="rect">
            <a:avLst/>
          </a:prstGeom>
        </p:spPr>
      </p:pic>
    </p:spTree>
    <p:extLst>
      <p:ext uri="{BB962C8B-B14F-4D97-AF65-F5344CB8AC3E}">
        <p14:creationId xmlns:p14="http://schemas.microsoft.com/office/powerpoint/2010/main" val="8626703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27390-D632-4F8D-8D33-235B7193E816}"/>
              </a:ext>
            </a:extLst>
          </p:cNvPr>
          <p:cNvSpPr>
            <a:spLocks noGrp="1"/>
          </p:cNvSpPr>
          <p:nvPr>
            <p:ph type="title"/>
          </p:nvPr>
        </p:nvSpPr>
        <p:spPr/>
        <p:txBody>
          <a:bodyPr/>
          <a:lstStyle/>
          <a:p>
            <a:r>
              <a:rPr lang="en-US"/>
              <a:t>Sample student dashboard</a:t>
            </a:r>
          </a:p>
        </p:txBody>
      </p:sp>
      <p:pic>
        <p:nvPicPr>
          <p:cNvPr id="4" name="Content Placeholder 3">
            <a:extLst>
              <a:ext uri="{FF2B5EF4-FFF2-40B4-BE49-F238E27FC236}">
                <a16:creationId xmlns:a16="http://schemas.microsoft.com/office/drawing/2014/main" id="{D6BB42D6-888D-4E98-93EC-0836FE2E66B0}"/>
              </a:ext>
            </a:extLst>
          </p:cNvPr>
          <p:cNvPicPr>
            <a:picLocks noGrp="1" noChangeAspect="1"/>
          </p:cNvPicPr>
          <p:nvPr>
            <p:ph idx="1"/>
          </p:nvPr>
        </p:nvPicPr>
        <p:blipFill>
          <a:blip r:embed="rId2"/>
          <a:stretch>
            <a:fillRect/>
          </a:stretch>
        </p:blipFill>
        <p:spPr>
          <a:xfrm>
            <a:off x="383925" y="1308100"/>
            <a:ext cx="10639675" cy="5130800"/>
          </a:xfrm>
          <a:prstGeom prst="rect">
            <a:avLst/>
          </a:prstGeom>
        </p:spPr>
      </p:pic>
    </p:spTree>
    <p:extLst>
      <p:ext uri="{BB962C8B-B14F-4D97-AF65-F5344CB8AC3E}">
        <p14:creationId xmlns:p14="http://schemas.microsoft.com/office/powerpoint/2010/main" val="7560673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5389F-4EDE-4EF4-908C-7E9D210D5270}"/>
              </a:ext>
            </a:extLst>
          </p:cNvPr>
          <p:cNvSpPr>
            <a:spLocks noGrp="1"/>
          </p:cNvSpPr>
          <p:nvPr>
            <p:ph type="title"/>
          </p:nvPr>
        </p:nvSpPr>
        <p:spPr>
          <a:xfrm>
            <a:off x="92765" y="365125"/>
            <a:ext cx="11794435" cy="1325563"/>
          </a:xfrm>
        </p:spPr>
        <p:txBody>
          <a:bodyPr>
            <a:normAutofit/>
          </a:bodyPr>
          <a:lstStyle/>
          <a:p>
            <a:pPr algn="ctr"/>
            <a:r>
              <a:rPr lang="en-US" sz="3200" b="1" i="1" dirty="0"/>
              <a:t>Summit collects voluminous student data &amp; </a:t>
            </a:r>
            <a:br>
              <a:rPr lang="en-US" sz="3200" b="1" i="1" dirty="0"/>
            </a:br>
            <a:r>
              <a:rPr lang="en-US" sz="3200" b="1" i="1" dirty="0"/>
              <a:t>shares w/ up to 18 corporate “partners” including CZI</a:t>
            </a:r>
          </a:p>
        </p:txBody>
      </p:sp>
      <p:sp>
        <p:nvSpPr>
          <p:cNvPr id="3" name="Content Placeholder 2">
            <a:extLst>
              <a:ext uri="{FF2B5EF4-FFF2-40B4-BE49-F238E27FC236}">
                <a16:creationId xmlns:a16="http://schemas.microsoft.com/office/drawing/2014/main" id="{4E6838C8-A80E-452B-A547-C9A1329C588D}"/>
              </a:ext>
            </a:extLst>
          </p:cNvPr>
          <p:cNvSpPr>
            <a:spLocks noGrp="1"/>
          </p:cNvSpPr>
          <p:nvPr>
            <p:ph idx="1"/>
          </p:nvPr>
        </p:nvSpPr>
        <p:spPr>
          <a:xfrm>
            <a:off x="508001" y="1690688"/>
            <a:ext cx="10845800" cy="4545011"/>
          </a:xfrm>
        </p:spPr>
        <p:txBody>
          <a:bodyPr>
            <a:normAutofit/>
          </a:bodyPr>
          <a:lstStyle/>
          <a:p>
            <a:r>
              <a:rPr lang="en-US" dirty="0"/>
              <a:t>Contact information: name, email, username &amp; passwords;</a:t>
            </a:r>
          </a:p>
          <a:p>
            <a:r>
              <a:rPr lang="en-US" dirty="0"/>
              <a:t>Attendance &amp; disciplinary records including suspensions &amp; expulsions</a:t>
            </a:r>
          </a:p>
          <a:p>
            <a:r>
              <a:rPr lang="en-US" dirty="0"/>
              <a:t>Race, ethnicity &amp; economic status </a:t>
            </a:r>
          </a:p>
          <a:p>
            <a:r>
              <a:rPr lang="en-US" dirty="0"/>
              <a:t>Student work in video, audio, text &amp; course progress;</a:t>
            </a:r>
          </a:p>
          <a:p>
            <a:r>
              <a:rPr lang="en-US" dirty="0"/>
              <a:t>Test scores, grades &amp; standardized test results;</a:t>
            </a:r>
          </a:p>
          <a:p>
            <a:r>
              <a:rPr lang="en-US" dirty="0"/>
              <a:t>Grade level promotion, HS graduation, SAT scores, college acceptance &amp; attendance&amp; employment.</a:t>
            </a:r>
          </a:p>
          <a:p>
            <a:r>
              <a:rPr lang="en-US" dirty="0"/>
              <a:t>Academic or extracurricular activities a student may belong to or participate in.</a:t>
            </a:r>
          </a:p>
          <a:p>
            <a:endParaRPr lang="en-US" dirty="0"/>
          </a:p>
          <a:p>
            <a:endParaRPr lang="en-US" dirty="0"/>
          </a:p>
          <a:p>
            <a:endParaRPr lang="en-US" dirty="0"/>
          </a:p>
        </p:txBody>
      </p:sp>
    </p:spTree>
    <p:extLst>
      <p:ext uri="{BB962C8B-B14F-4D97-AF65-F5344CB8AC3E}">
        <p14:creationId xmlns:p14="http://schemas.microsoft.com/office/powerpoint/2010/main" val="32007358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BBCCA-F390-419B-ABE9-8A998D1C44EB}"/>
              </a:ext>
            </a:extLst>
          </p:cNvPr>
          <p:cNvSpPr>
            <a:spLocks noGrp="1"/>
          </p:cNvSpPr>
          <p:nvPr>
            <p:ph type="title"/>
          </p:nvPr>
        </p:nvSpPr>
        <p:spPr>
          <a:xfrm>
            <a:off x="534572" y="365125"/>
            <a:ext cx="11466928" cy="1027577"/>
          </a:xfrm>
        </p:spPr>
        <p:txBody>
          <a:bodyPr>
            <a:normAutofit fontScale="90000"/>
          </a:bodyPr>
          <a:lstStyle/>
          <a:p>
            <a:r>
              <a:rPr lang="en-US" sz="3600" b="1" i="1" dirty="0"/>
              <a:t>Parent and student discontent at many schools using Summit PLP</a:t>
            </a:r>
          </a:p>
        </p:txBody>
      </p:sp>
      <p:sp>
        <p:nvSpPr>
          <p:cNvPr id="3" name="Content Placeholder 2">
            <a:extLst>
              <a:ext uri="{FF2B5EF4-FFF2-40B4-BE49-F238E27FC236}">
                <a16:creationId xmlns:a16="http://schemas.microsoft.com/office/drawing/2014/main" id="{64D8A41C-EE27-48BE-8E28-40E2E73D1A21}"/>
              </a:ext>
            </a:extLst>
          </p:cNvPr>
          <p:cNvSpPr>
            <a:spLocks noGrp="1"/>
          </p:cNvSpPr>
          <p:nvPr>
            <p:ph idx="1"/>
          </p:nvPr>
        </p:nvSpPr>
        <p:spPr>
          <a:xfrm>
            <a:off x="396240" y="1584960"/>
            <a:ext cx="11226800" cy="5191760"/>
          </a:xfrm>
        </p:spPr>
        <p:txBody>
          <a:bodyPr>
            <a:normAutofit fontScale="40000" lnSpcReduction="20000"/>
          </a:bodyPr>
          <a:lstStyle/>
          <a:p>
            <a:r>
              <a:rPr lang="en-US" sz="5000" dirty="0"/>
              <a:t>Students don’t get enough personal feedback from teachers; suggested 15 min per week from “mentors” but sometimes less</a:t>
            </a:r>
          </a:p>
          <a:p>
            <a:endParaRPr lang="en-US" sz="5000" dirty="0"/>
          </a:p>
          <a:p>
            <a:r>
              <a:rPr lang="en-US" sz="5000" dirty="0"/>
              <a:t>Parents say their kids are  bored &amp; begin to hate school, fall behind on their assignments </a:t>
            </a:r>
          </a:p>
          <a:p>
            <a:endParaRPr lang="en-US" sz="4200" dirty="0"/>
          </a:p>
          <a:p>
            <a:r>
              <a:rPr lang="en-US" sz="5000" dirty="0"/>
              <a:t>Some parents have pulled their kids out of school, moved to another district or homeschooling</a:t>
            </a:r>
          </a:p>
          <a:p>
            <a:endParaRPr lang="en-US" sz="4200" dirty="0"/>
          </a:p>
          <a:p>
            <a:r>
              <a:rPr lang="en-US" sz="5000" dirty="0"/>
              <a:t>“</a:t>
            </a:r>
            <a:r>
              <a:rPr lang="en-US" sz="5000" i="1" dirty="0"/>
              <a:t>No idea how disengaged this program would have my daughter from school…. She has always been an easy kid that enjoys school. This year? …she doesn’t want to go. It’s </a:t>
            </a:r>
            <a:r>
              <a:rPr lang="en-US" sz="5000" i="1" dirty="0" err="1"/>
              <a:t>booorrriiinnnggg</a:t>
            </a:r>
            <a:r>
              <a:rPr lang="en-US" sz="5000" i="1" dirty="0"/>
              <a:t>. She needs that teacher engagement to hold her attention. Computer screen doesn’t cut it</a:t>
            </a:r>
            <a:r>
              <a:rPr lang="en-US" sz="5000" dirty="0"/>
              <a:t>.”</a:t>
            </a:r>
          </a:p>
          <a:p>
            <a:endParaRPr lang="en-US" sz="5000" dirty="0"/>
          </a:p>
          <a:p>
            <a:r>
              <a:rPr lang="en-US" sz="5000" dirty="0"/>
              <a:t>“</a:t>
            </a:r>
            <a:r>
              <a:rPr lang="en-US" sz="5000" i="1" dirty="0"/>
              <a:t>Within weeks my son started coming home from school upset and didn’t want to go to school.  He said that he didn’t like being taught by a computer and sitting in front of a computer watching videos and taking notes all day. He was basically in charge of his own education at the age of 12. </a:t>
            </a:r>
            <a:r>
              <a:rPr lang="en-US" sz="5000" dirty="0"/>
              <a:t>“ </a:t>
            </a:r>
          </a:p>
          <a:p>
            <a:endParaRPr lang="en-US" sz="4200" dirty="0"/>
          </a:p>
          <a:p>
            <a:endParaRPr lang="en-US" dirty="0"/>
          </a:p>
        </p:txBody>
      </p:sp>
    </p:spTree>
    <p:extLst>
      <p:ext uri="{BB962C8B-B14F-4D97-AF65-F5344CB8AC3E}">
        <p14:creationId xmlns:p14="http://schemas.microsoft.com/office/powerpoint/2010/main" val="9050825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F58F2-AECF-4C33-AE0F-29A37DDE8D33}"/>
              </a:ext>
            </a:extLst>
          </p:cNvPr>
          <p:cNvSpPr>
            <a:spLocks noGrp="1"/>
          </p:cNvSpPr>
          <p:nvPr>
            <p:ph type="title"/>
          </p:nvPr>
        </p:nvSpPr>
        <p:spPr>
          <a:xfrm>
            <a:off x="274320" y="365125"/>
            <a:ext cx="11917680" cy="1325563"/>
          </a:xfrm>
        </p:spPr>
        <p:txBody>
          <a:bodyPr>
            <a:normAutofit/>
          </a:bodyPr>
          <a:lstStyle/>
          <a:p>
            <a:r>
              <a:rPr lang="en-US" dirty="0"/>
              <a:t>Yet evidence for Summit and online learning weak </a:t>
            </a:r>
          </a:p>
        </p:txBody>
      </p:sp>
      <p:sp>
        <p:nvSpPr>
          <p:cNvPr id="3" name="Content Placeholder 2">
            <a:extLst>
              <a:ext uri="{FF2B5EF4-FFF2-40B4-BE49-F238E27FC236}">
                <a16:creationId xmlns:a16="http://schemas.microsoft.com/office/drawing/2014/main" id="{129FB368-14AC-450A-A7A8-D7E27BC98C53}"/>
              </a:ext>
            </a:extLst>
          </p:cNvPr>
          <p:cNvSpPr>
            <a:spLocks noGrp="1"/>
          </p:cNvSpPr>
          <p:nvPr>
            <p:ph idx="1"/>
          </p:nvPr>
        </p:nvSpPr>
        <p:spPr>
          <a:xfrm>
            <a:off x="838200" y="1690687"/>
            <a:ext cx="8450943" cy="4486276"/>
          </a:xfrm>
        </p:spPr>
        <p:txBody>
          <a:bodyPr>
            <a:normAutofit fontScale="47500" lnSpcReduction="20000"/>
          </a:bodyPr>
          <a:lstStyle/>
          <a:p>
            <a:endParaRPr lang="en-US" dirty="0"/>
          </a:p>
          <a:p>
            <a:r>
              <a:rPr lang="en-US" sz="4700" dirty="0"/>
              <a:t>CREDO study shows students in full-time online charter schools fell behind  peers, with 180 fewer days of learning in math and 72 fewer days in reading. </a:t>
            </a:r>
          </a:p>
          <a:p>
            <a:endParaRPr lang="en-US" sz="4700" dirty="0"/>
          </a:p>
          <a:p>
            <a:r>
              <a:rPr lang="en-US" sz="4700" dirty="0"/>
              <a:t>Gains in math were so small, it was "literally as though the student did not go to school for the entire year”</a:t>
            </a:r>
          </a:p>
          <a:p>
            <a:endParaRPr lang="en-US" sz="4700" dirty="0"/>
          </a:p>
          <a:p>
            <a:r>
              <a:rPr lang="en-US" sz="4700" dirty="0"/>
              <a:t>According to a </a:t>
            </a:r>
            <a:r>
              <a:rPr lang="en-US" sz="4700" dirty="0">
                <a:hlinkClick r:id="rId2"/>
              </a:rPr>
              <a:t>CREDO 2017 analysis </a:t>
            </a:r>
            <a:r>
              <a:rPr lang="en-US" sz="4700" dirty="0"/>
              <a:t>, Summit charter students showed no significant gains in  and a small but significantly negative effect in math</a:t>
            </a:r>
          </a:p>
          <a:p>
            <a:endParaRPr lang="en-US" sz="4700" dirty="0"/>
          </a:p>
          <a:p>
            <a:r>
              <a:rPr lang="en-US" sz="4700" dirty="0"/>
              <a:t>RAND researcher, John F. Pane, has said the evidence for personalized learning is still “very weak.”</a:t>
            </a:r>
          </a:p>
          <a:p>
            <a:endParaRPr lang="en-US" dirty="0"/>
          </a:p>
          <a:p>
            <a:endParaRPr lang="en-US" dirty="0"/>
          </a:p>
        </p:txBody>
      </p:sp>
      <p:pic>
        <p:nvPicPr>
          <p:cNvPr id="4" name="Picture 3">
            <a:extLst>
              <a:ext uri="{FF2B5EF4-FFF2-40B4-BE49-F238E27FC236}">
                <a16:creationId xmlns:a16="http://schemas.microsoft.com/office/drawing/2014/main" id="{F42E2DF5-13DE-4290-872A-279242BE1F2B}"/>
              </a:ext>
            </a:extLst>
          </p:cNvPr>
          <p:cNvPicPr>
            <a:picLocks noChangeAspect="1"/>
          </p:cNvPicPr>
          <p:nvPr/>
        </p:nvPicPr>
        <p:blipFill>
          <a:blip r:embed="rId3"/>
          <a:stretch>
            <a:fillRect/>
          </a:stretch>
        </p:blipFill>
        <p:spPr>
          <a:xfrm>
            <a:off x="9405258" y="1690687"/>
            <a:ext cx="2390094" cy="3969883"/>
          </a:xfrm>
          <a:prstGeom prst="rect">
            <a:avLst/>
          </a:prstGeom>
        </p:spPr>
      </p:pic>
    </p:spTree>
    <p:extLst>
      <p:ext uri="{BB962C8B-B14F-4D97-AF65-F5344CB8AC3E}">
        <p14:creationId xmlns:p14="http://schemas.microsoft.com/office/powerpoint/2010/main" val="9160135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6BAD3C-D368-4EA5-890D-A8A388218CF7}"/>
              </a:ext>
            </a:extLst>
          </p:cNvPr>
          <p:cNvPicPr>
            <a:picLocks noChangeAspect="1"/>
          </p:cNvPicPr>
          <p:nvPr/>
        </p:nvPicPr>
        <p:blipFill rotWithShape="1">
          <a:blip r:embed="rId2"/>
          <a:srcRect l="14337" r="21618"/>
          <a:stretch/>
        </p:blipFill>
        <p:spPr>
          <a:xfrm>
            <a:off x="21" y="10"/>
            <a:ext cx="3094871" cy="6857990"/>
          </a:xfrm>
          <a:prstGeom prst="rect">
            <a:avLst/>
          </a:prstGeom>
          <a:effectLst/>
        </p:spPr>
      </p:pic>
      <p:sp>
        <p:nvSpPr>
          <p:cNvPr id="2" name="Title 1">
            <a:extLst>
              <a:ext uri="{FF2B5EF4-FFF2-40B4-BE49-F238E27FC236}">
                <a16:creationId xmlns:a16="http://schemas.microsoft.com/office/drawing/2014/main" id="{4725AF83-FA8C-4860-A4B8-2949EB14DD2D}"/>
              </a:ext>
            </a:extLst>
          </p:cNvPr>
          <p:cNvSpPr>
            <a:spLocks noGrp="1"/>
          </p:cNvSpPr>
          <p:nvPr>
            <p:ph type="title"/>
          </p:nvPr>
        </p:nvSpPr>
        <p:spPr>
          <a:xfrm>
            <a:off x="4333461" y="629268"/>
            <a:ext cx="7218460" cy="1027254"/>
          </a:xfrm>
        </p:spPr>
        <p:txBody>
          <a:bodyPr anchor="b">
            <a:normAutofit/>
          </a:bodyPr>
          <a:lstStyle/>
          <a:p>
            <a:r>
              <a:rPr lang="en-US" dirty="0"/>
              <a:t>2017 RAND study </a:t>
            </a:r>
          </a:p>
        </p:txBody>
      </p:sp>
      <p:sp>
        <p:nvSpPr>
          <p:cNvPr id="3" name="Content Placeholder 2">
            <a:extLst>
              <a:ext uri="{FF2B5EF4-FFF2-40B4-BE49-F238E27FC236}">
                <a16:creationId xmlns:a16="http://schemas.microsoft.com/office/drawing/2014/main" id="{CF42EE32-FC7C-48B6-BEAA-AF36187C13C7}"/>
              </a:ext>
            </a:extLst>
          </p:cNvPr>
          <p:cNvSpPr>
            <a:spLocks noGrp="1"/>
          </p:cNvSpPr>
          <p:nvPr>
            <p:ph idx="1"/>
          </p:nvPr>
        </p:nvSpPr>
        <p:spPr>
          <a:xfrm>
            <a:off x="3647440" y="1991360"/>
            <a:ext cx="8332525" cy="4232460"/>
          </a:xfrm>
        </p:spPr>
        <p:txBody>
          <a:bodyPr>
            <a:noAutofit/>
          </a:bodyPr>
          <a:lstStyle/>
          <a:p>
            <a:r>
              <a:rPr lang="en-US" dirty="0"/>
              <a:t>Examined more select group of 32 Personalized Learning schools w/ Next Generation Learning Challenge grants from Gates etc. including Summit</a:t>
            </a:r>
          </a:p>
          <a:p>
            <a:endParaRPr lang="en-US" dirty="0"/>
          </a:p>
          <a:p>
            <a:r>
              <a:rPr lang="en-US" dirty="0"/>
              <a:t>Gains on tests tiny; 0.09 SD in math &amp; 0.07 in reading; only math significant. </a:t>
            </a:r>
          </a:p>
          <a:p>
            <a:endParaRPr lang="en-US" dirty="0"/>
          </a:p>
          <a:p>
            <a:r>
              <a:rPr lang="en-US" dirty="0"/>
              <a:t>71% students say that they are bored vs 58% of national sample</a:t>
            </a:r>
          </a:p>
        </p:txBody>
      </p:sp>
    </p:spTree>
    <p:extLst>
      <p:ext uri="{BB962C8B-B14F-4D97-AF65-F5344CB8AC3E}">
        <p14:creationId xmlns:p14="http://schemas.microsoft.com/office/powerpoint/2010/main" val="16425922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4" name="Content Placeholder 3" descr="A screenshot of a cell phone&#10;&#10;Description generated with very high confidence">
            <a:extLst>
              <a:ext uri="{FF2B5EF4-FFF2-40B4-BE49-F238E27FC236}">
                <a16:creationId xmlns:a16="http://schemas.microsoft.com/office/drawing/2014/main" id="{12995AF6-D5A5-4840-B3B7-77E430786263}"/>
              </a:ext>
            </a:extLst>
          </p:cNvPr>
          <p:cNvPicPr>
            <a:picLocks noGrp="1" noChangeAspect="1"/>
          </p:cNvPicPr>
          <p:nvPr>
            <p:ph idx="1"/>
          </p:nvPr>
        </p:nvPicPr>
        <p:blipFill>
          <a:blip r:embed="rId2"/>
          <a:stretch>
            <a:fillRect/>
          </a:stretch>
        </p:blipFill>
        <p:spPr>
          <a:xfrm>
            <a:off x="5153822" y="603031"/>
            <a:ext cx="6553545" cy="5659879"/>
          </a:xfrm>
          <a:prstGeom prst="rect">
            <a:avLst/>
          </a:prstGeom>
        </p:spPr>
      </p:pic>
      <p:sp>
        <p:nvSpPr>
          <p:cNvPr id="11" name="Rectangle 10">
            <a:extLst>
              <a:ext uri="{FF2B5EF4-FFF2-40B4-BE49-F238E27FC236}">
                <a16:creationId xmlns:a16="http://schemas.microsoft.com/office/drawing/2014/main" id="{AB45A142-4255-493C-8284-5D566C121B1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38FB9660-F42F-4313-BBC4-47C007FE484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6B29E2E-5C70-46AD-9AE3-35B6C770312D}"/>
              </a:ext>
            </a:extLst>
          </p:cNvPr>
          <p:cNvSpPr>
            <a:spLocks noGrp="1"/>
          </p:cNvSpPr>
          <p:nvPr>
            <p:ph type="title"/>
          </p:nvPr>
        </p:nvSpPr>
        <p:spPr>
          <a:xfrm>
            <a:off x="674237" y="914401"/>
            <a:ext cx="3657600" cy="2844800"/>
          </a:xfrm>
        </p:spPr>
        <p:txBody>
          <a:bodyPr vert="horz" lIns="91440" tIns="45720" rIns="91440" bIns="45720" rtlCol="0" anchor="b">
            <a:normAutofit fontScale="90000"/>
          </a:bodyPr>
          <a:lstStyle/>
          <a:p>
            <a:pPr algn="ctr"/>
            <a:r>
              <a:rPr lang="en-US" sz="2300" i="1" kern="1200" dirty="0">
                <a:solidFill>
                  <a:schemeClr val="bg1"/>
                </a:solidFill>
                <a:latin typeface="+mj-lt"/>
                <a:ea typeface="+mj-ea"/>
                <a:cs typeface="+mj-cs"/>
              </a:rPr>
              <a:t>Students at NGLC schools were less likely to feel safe</a:t>
            </a:r>
            <a:br>
              <a:rPr lang="en-US" sz="2300" i="1" kern="1200" dirty="0">
                <a:solidFill>
                  <a:schemeClr val="bg1"/>
                </a:solidFill>
                <a:latin typeface="+mj-lt"/>
                <a:ea typeface="+mj-ea"/>
                <a:cs typeface="+mj-cs"/>
              </a:rPr>
            </a:br>
            <a:br>
              <a:rPr lang="en-US" sz="2300" i="1" kern="1200" dirty="0">
                <a:solidFill>
                  <a:schemeClr val="bg1"/>
                </a:solidFill>
                <a:latin typeface="+mj-lt"/>
                <a:ea typeface="+mj-ea"/>
                <a:cs typeface="+mj-cs"/>
              </a:rPr>
            </a:br>
            <a:r>
              <a:rPr lang="en-US" sz="2300" i="1" kern="1200" dirty="0">
                <a:solidFill>
                  <a:schemeClr val="bg1"/>
                </a:solidFill>
                <a:latin typeface="+mj-lt"/>
                <a:ea typeface="+mj-ea"/>
                <a:cs typeface="+mj-cs"/>
              </a:rPr>
              <a:t>Less likely to say there is one adult at school who knows them well </a:t>
            </a:r>
            <a:br>
              <a:rPr lang="en-US" sz="2300" i="1" kern="1200" dirty="0">
                <a:solidFill>
                  <a:schemeClr val="bg1"/>
                </a:solidFill>
                <a:latin typeface="+mj-lt"/>
                <a:ea typeface="+mj-ea"/>
                <a:cs typeface="+mj-cs"/>
              </a:rPr>
            </a:br>
            <a:br>
              <a:rPr lang="en-US" sz="2300" i="1" kern="1200" dirty="0">
                <a:solidFill>
                  <a:schemeClr val="bg1"/>
                </a:solidFill>
                <a:latin typeface="+mj-lt"/>
                <a:ea typeface="+mj-ea"/>
                <a:cs typeface="+mj-cs"/>
              </a:rPr>
            </a:br>
            <a:r>
              <a:rPr lang="en-US" sz="2300" i="1" kern="1200" dirty="0">
                <a:solidFill>
                  <a:schemeClr val="bg1"/>
                </a:solidFill>
                <a:latin typeface="+mj-lt"/>
                <a:ea typeface="+mj-ea"/>
                <a:cs typeface="+mj-cs"/>
              </a:rPr>
              <a:t>Less likely to feel an important part of their school community </a:t>
            </a:r>
          </a:p>
        </p:txBody>
      </p:sp>
      <p:sp>
        <p:nvSpPr>
          <p:cNvPr id="3" name="Rectangle 2">
            <a:extLst>
              <a:ext uri="{FF2B5EF4-FFF2-40B4-BE49-F238E27FC236}">
                <a16:creationId xmlns:a16="http://schemas.microsoft.com/office/drawing/2014/main" id="{C5C42CC3-686D-4ABD-B2BA-9A0A89D793F8}"/>
              </a:ext>
            </a:extLst>
          </p:cNvPr>
          <p:cNvSpPr/>
          <p:nvPr/>
        </p:nvSpPr>
        <p:spPr>
          <a:xfrm>
            <a:off x="674237" y="4740813"/>
            <a:ext cx="3757086" cy="120032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Pane, John F., et. al.  </a:t>
            </a:r>
            <a:r>
              <a:rPr kumimoji="0" lang="en-US" sz="1800" b="0" i="1" u="none" strike="noStrike" kern="1200" cap="none" spc="0" normalizeH="0" baseline="0" noProof="0">
                <a:ln>
                  <a:noFill/>
                </a:ln>
                <a:solidFill>
                  <a:prstClr val="white"/>
                </a:solidFill>
                <a:effectLst/>
                <a:uLnTx/>
                <a:uFillTx/>
                <a:latin typeface="Calibri" panose="020F0502020204030204"/>
                <a:ea typeface="+mn-ea"/>
                <a:cs typeface="+mn-cs"/>
              </a:rPr>
              <a:t>Informing Progress: Insights on Personalized Learning Implementation and Effects</a:t>
            </a: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RAND Corporation, July 2017. </a:t>
            </a:r>
          </a:p>
        </p:txBody>
      </p:sp>
    </p:spTree>
    <p:extLst>
      <p:ext uri="{BB962C8B-B14F-4D97-AF65-F5344CB8AC3E}">
        <p14:creationId xmlns:p14="http://schemas.microsoft.com/office/powerpoint/2010/main" val="35967909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223FD-D1B2-4BB5-A283-755D331E076D}"/>
              </a:ext>
            </a:extLst>
          </p:cNvPr>
          <p:cNvSpPr>
            <a:spLocks noGrp="1"/>
          </p:cNvSpPr>
          <p:nvPr>
            <p:ph type="title"/>
          </p:nvPr>
        </p:nvSpPr>
        <p:spPr/>
        <p:txBody>
          <a:bodyPr/>
          <a:lstStyle/>
          <a:p>
            <a:r>
              <a:rPr lang="en-US" dirty="0"/>
              <a:t>Huge threat to student privacy as data outsourced into hands of corporations  </a:t>
            </a:r>
          </a:p>
        </p:txBody>
      </p:sp>
      <p:sp>
        <p:nvSpPr>
          <p:cNvPr id="3" name="Content Placeholder 2">
            <a:extLst>
              <a:ext uri="{FF2B5EF4-FFF2-40B4-BE49-F238E27FC236}">
                <a16:creationId xmlns:a16="http://schemas.microsoft.com/office/drawing/2014/main" id="{4F749473-D26A-455A-818C-F7424845F941}"/>
              </a:ext>
            </a:extLst>
          </p:cNvPr>
          <p:cNvSpPr>
            <a:spLocks noGrp="1"/>
          </p:cNvSpPr>
          <p:nvPr>
            <p:ph idx="1"/>
          </p:nvPr>
        </p:nvSpPr>
        <p:spPr>
          <a:xfrm>
            <a:off x="629920" y="1690688"/>
            <a:ext cx="10723880" cy="4486275"/>
          </a:xfrm>
        </p:spPr>
        <p:txBody>
          <a:bodyPr>
            <a:normAutofit fontScale="77500" lnSpcReduction="20000"/>
          </a:bodyPr>
          <a:lstStyle/>
          <a:p>
            <a:r>
              <a:rPr lang="en-US" dirty="0"/>
              <a:t>FERPA was weakened twice- under Bush and Obama – to allow for expanded disclosure to corporations &amp; organizations w/o parental consent</a:t>
            </a:r>
          </a:p>
          <a:p>
            <a:endParaRPr lang="en-US" dirty="0"/>
          </a:p>
          <a:p>
            <a:r>
              <a:rPr lang="en-US" dirty="0"/>
              <a:t>Future of Privacy funded by ed tech industry and Gates etc. created a voluntary “student privacy pledge” that many companies have signed but is not enforceable</a:t>
            </a:r>
          </a:p>
          <a:p>
            <a:endParaRPr lang="en-US" dirty="0"/>
          </a:p>
          <a:p>
            <a:r>
              <a:rPr lang="en-US" dirty="0"/>
              <a:t>College Board signed pledge though they sell student data and allow it to be used for marketing purposes; Facebook (and CZI ) signed pledge though FB has repeatedly violated privacy, triggering legal complaints but no action by the FTC</a:t>
            </a:r>
          </a:p>
          <a:p>
            <a:endParaRPr lang="en-US" dirty="0"/>
          </a:p>
          <a:p>
            <a:r>
              <a:rPr lang="en-US" dirty="0"/>
              <a:t>Data breaches have multiplied hugely and many of the most-used apps use data for advertising purposes </a:t>
            </a:r>
          </a:p>
          <a:p>
            <a:endParaRPr lang="en-US" dirty="0"/>
          </a:p>
          <a:p>
            <a:r>
              <a:rPr lang="en-US" dirty="0" err="1"/>
              <a:t>EdModo</a:t>
            </a:r>
            <a:r>
              <a:rPr lang="en-US" dirty="0"/>
              <a:t>- acquired by a Chinese company – has done both.</a:t>
            </a:r>
          </a:p>
        </p:txBody>
      </p:sp>
    </p:spTree>
    <p:extLst>
      <p:ext uri="{BB962C8B-B14F-4D97-AF65-F5344CB8AC3E}">
        <p14:creationId xmlns:p14="http://schemas.microsoft.com/office/powerpoint/2010/main" val="37930385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9D252-9BED-40B4-801B-8E7FBBD71DD3}"/>
              </a:ext>
            </a:extLst>
          </p:cNvPr>
          <p:cNvSpPr>
            <a:spLocks noGrp="1"/>
          </p:cNvSpPr>
          <p:nvPr>
            <p:ph type="title"/>
          </p:nvPr>
        </p:nvSpPr>
        <p:spPr/>
        <p:txBody>
          <a:bodyPr>
            <a:normAutofit fontScale="90000"/>
          </a:bodyPr>
          <a:lstStyle/>
          <a:p>
            <a:r>
              <a:rPr lang="en-US" i="1" dirty="0"/>
              <a:t>As  education employs AI to create “black box” algorithms directing instruction in schools</a:t>
            </a:r>
          </a:p>
        </p:txBody>
      </p:sp>
      <p:sp>
        <p:nvSpPr>
          <p:cNvPr id="3" name="Content Placeholder 2">
            <a:extLst>
              <a:ext uri="{FF2B5EF4-FFF2-40B4-BE49-F238E27FC236}">
                <a16:creationId xmlns:a16="http://schemas.microsoft.com/office/drawing/2014/main" id="{8C3AC2DE-155A-402F-98BE-0E150F4D7D0A}"/>
              </a:ext>
            </a:extLst>
          </p:cNvPr>
          <p:cNvSpPr>
            <a:spLocks noGrp="1"/>
          </p:cNvSpPr>
          <p:nvPr>
            <p:ph idx="1"/>
          </p:nvPr>
        </p:nvSpPr>
        <p:spPr>
          <a:xfrm>
            <a:off x="695325" y="1609725"/>
            <a:ext cx="10998835" cy="4567238"/>
          </a:xfrm>
        </p:spPr>
        <p:txBody>
          <a:bodyPr>
            <a:normAutofit fontScale="25000" lnSpcReduction="20000"/>
          </a:bodyPr>
          <a:lstStyle/>
          <a:p>
            <a:endParaRPr lang="en-US" sz="6200" dirty="0"/>
          </a:p>
          <a:p>
            <a:r>
              <a:rPr lang="en-US" sz="12800" dirty="0"/>
              <a:t>Algorithms: little or no transparency and may reinforce biases and discrimination</a:t>
            </a:r>
          </a:p>
          <a:p>
            <a:endParaRPr lang="en-US" sz="12800" dirty="0"/>
          </a:p>
          <a:p>
            <a:r>
              <a:rPr lang="en-US" sz="12800" dirty="0"/>
              <a:t>More surveillance of students and teachers</a:t>
            </a:r>
          </a:p>
          <a:p>
            <a:endParaRPr lang="en-US" sz="12800" dirty="0"/>
          </a:p>
          <a:p>
            <a:r>
              <a:rPr lang="en-US" sz="12800" dirty="0"/>
              <a:t>Does it increase the self-determination and opportunities of the students &amp; teachers it targets?</a:t>
            </a:r>
          </a:p>
          <a:p>
            <a:endParaRPr lang="en-US" sz="12800" dirty="0"/>
          </a:p>
          <a:p>
            <a:r>
              <a:rPr lang="en-US" sz="12800" dirty="0"/>
              <a:t>Would technocrats who support it want it used on their own children?*</a:t>
            </a:r>
          </a:p>
          <a:p>
            <a:pPr marL="0" indent="0">
              <a:buNone/>
            </a:pPr>
            <a:r>
              <a:rPr lang="en-US" sz="8000" dirty="0"/>
              <a:t>[*adapted from questions asked by sociologist Virginia Eubanks]</a:t>
            </a:r>
          </a:p>
          <a:p>
            <a:pPr marL="0" indent="0">
              <a:buNone/>
            </a:pPr>
            <a:r>
              <a:rPr lang="en-US" dirty="0"/>
              <a:t> </a:t>
            </a:r>
          </a:p>
        </p:txBody>
      </p:sp>
    </p:spTree>
    <p:extLst>
      <p:ext uri="{BB962C8B-B14F-4D97-AF65-F5344CB8AC3E}">
        <p14:creationId xmlns:p14="http://schemas.microsoft.com/office/powerpoint/2010/main" val="37007170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A0B1B-6ADC-4C17-9BBC-4A11A4767967}"/>
              </a:ext>
            </a:extLst>
          </p:cNvPr>
          <p:cNvSpPr>
            <a:spLocks noGrp="1"/>
          </p:cNvSpPr>
          <p:nvPr>
            <p:ph type="title"/>
          </p:nvPr>
        </p:nvSpPr>
        <p:spPr>
          <a:xfrm>
            <a:off x="838200" y="365125"/>
            <a:ext cx="10515600" cy="1325563"/>
          </a:xfrm>
        </p:spPr>
        <p:txBody>
          <a:bodyPr>
            <a:normAutofit/>
          </a:bodyPr>
          <a:lstStyle/>
          <a:p>
            <a:r>
              <a:rPr lang="en-US" i="1" dirty="0"/>
              <a:t>Now there’s a push to use Amazon Echo &amp; other internet connected devices in schools</a:t>
            </a:r>
          </a:p>
        </p:txBody>
      </p:sp>
      <p:pic>
        <p:nvPicPr>
          <p:cNvPr id="4" name="Content Placeholder 3">
            <a:extLst>
              <a:ext uri="{FF2B5EF4-FFF2-40B4-BE49-F238E27FC236}">
                <a16:creationId xmlns:a16="http://schemas.microsoft.com/office/drawing/2014/main" id="{8BE9081E-ECB2-43AB-BC5C-58024137717C}"/>
              </a:ext>
            </a:extLst>
          </p:cNvPr>
          <p:cNvPicPr>
            <a:picLocks noGrp="1" noChangeAspect="1"/>
          </p:cNvPicPr>
          <p:nvPr>
            <p:ph idx="1"/>
          </p:nvPr>
        </p:nvPicPr>
        <p:blipFill>
          <a:blip r:embed="rId2"/>
          <a:stretch>
            <a:fillRect/>
          </a:stretch>
        </p:blipFill>
        <p:spPr>
          <a:xfrm>
            <a:off x="308761" y="1882775"/>
            <a:ext cx="3573477" cy="4351338"/>
          </a:xfrm>
          <a:prstGeom prst="rect">
            <a:avLst/>
          </a:prstGeom>
        </p:spPr>
      </p:pic>
      <p:pic>
        <p:nvPicPr>
          <p:cNvPr id="5" name="Picture 4">
            <a:extLst>
              <a:ext uri="{FF2B5EF4-FFF2-40B4-BE49-F238E27FC236}">
                <a16:creationId xmlns:a16="http://schemas.microsoft.com/office/drawing/2014/main" id="{E60B60DD-E175-4F17-92D2-087713A17617}"/>
              </a:ext>
            </a:extLst>
          </p:cNvPr>
          <p:cNvPicPr>
            <a:picLocks noChangeAspect="1"/>
          </p:cNvPicPr>
          <p:nvPr/>
        </p:nvPicPr>
        <p:blipFill>
          <a:blip r:embed="rId3"/>
          <a:stretch>
            <a:fillRect/>
          </a:stretch>
        </p:blipFill>
        <p:spPr>
          <a:xfrm>
            <a:off x="3882238" y="1882775"/>
            <a:ext cx="7672387" cy="1369442"/>
          </a:xfrm>
          <a:prstGeom prst="rect">
            <a:avLst/>
          </a:prstGeom>
        </p:spPr>
      </p:pic>
      <p:pic>
        <p:nvPicPr>
          <p:cNvPr id="6" name="Picture 5">
            <a:extLst>
              <a:ext uri="{FF2B5EF4-FFF2-40B4-BE49-F238E27FC236}">
                <a16:creationId xmlns:a16="http://schemas.microsoft.com/office/drawing/2014/main" id="{4580FCEE-6FC5-4F46-B03F-A746BB0ED7AC}"/>
              </a:ext>
            </a:extLst>
          </p:cNvPr>
          <p:cNvPicPr>
            <a:picLocks noChangeAspect="1"/>
          </p:cNvPicPr>
          <p:nvPr/>
        </p:nvPicPr>
        <p:blipFill>
          <a:blip r:embed="rId4"/>
          <a:stretch>
            <a:fillRect/>
          </a:stretch>
        </p:blipFill>
        <p:spPr>
          <a:xfrm>
            <a:off x="4527552" y="2940274"/>
            <a:ext cx="6781025" cy="3605783"/>
          </a:xfrm>
          <a:prstGeom prst="rect">
            <a:avLst/>
          </a:prstGeom>
        </p:spPr>
      </p:pic>
    </p:spTree>
    <p:extLst>
      <p:ext uri="{BB962C8B-B14F-4D97-AF65-F5344CB8AC3E}">
        <p14:creationId xmlns:p14="http://schemas.microsoft.com/office/powerpoint/2010/main" val="87201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a:extLst>
              <a:ext uri="{FF2B5EF4-FFF2-40B4-BE49-F238E27FC236}">
                <a16:creationId xmlns:a16="http://schemas.microsoft.com/office/drawing/2014/main" id="{8D73EBA7-464B-445C-8F0A-8D532EC1CC3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15920" y="1531274"/>
            <a:ext cx="7223005" cy="3912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D6976C92-4441-4FF5-8EA7-3DE6C906C52D}"/>
              </a:ext>
            </a:extLst>
          </p:cNvPr>
          <p:cNvSpPr txBox="1"/>
          <p:nvPr/>
        </p:nvSpPr>
        <p:spPr>
          <a:xfrm>
            <a:off x="430848" y="5650309"/>
            <a:ext cx="11253152" cy="830997"/>
          </a:xfrm>
          <a:prstGeom prst="rect">
            <a:avLst/>
          </a:prstGeom>
          <a:noFill/>
        </p:spPr>
        <p:txBody>
          <a:bodyPr wrap="square" rtlCol="0">
            <a:spAutoFit/>
          </a:bodyPr>
          <a:lstStyle/>
          <a:p>
            <a:pPr algn="ctr"/>
            <a:r>
              <a:rPr lang="en-US" sz="2400" dirty="0"/>
              <a:t>Rocketship charters uses </a:t>
            </a:r>
            <a:r>
              <a:rPr lang="en-US" sz="2400" dirty="0" err="1"/>
              <a:t>Dreambox</a:t>
            </a:r>
            <a:r>
              <a:rPr lang="en-US" sz="2400" dirty="0"/>
              <a:t> software, co-owned by Rocketship John Danner and Netflix founder Reid Hastings</a:t>
            </a:r>
          </a:p>
        </p:txBody>
      </p:sp>
      <p:sp>
        <p:nvSpPr>
          <p:cNvPr id="2" name="Title 1">
            <a:extLst>
              <a:ext uri="{FF2B5EF4-FFF2-40B4-BE49-F238E27FC236}">
                <a16:creationId xmlns:a16="http://schemas.microsoft.com/office/drawing/2014/main" id="{1558E90F-5339-4BB1-9288-00299C10CF44}"/>
              </a:ext>
            </a:extLst>
          </p:cNvPr>
          <p:cNvSpPr>
            <a:spLocks noGrp="1"/>
          </p:cNvSpPr>
          <p:nvPr>
            <p:ph type="title"/>
          </p:nvPr>
        </p:nvSpPr>
        <p:spPr>
          <a:xfrm>
            <a:off x="430848" y="631825"/>
            <a:ext cx="11080432" cy="1325563"/>
          </a:xfrm>
        </p:spPr>
        <p:txBody>
          <a:bodyPr>
            <a:normAutofit/>
          </a:bodyPr>
          <a:lstStyle/>
          <a:p>
            <a:r>
              <a:rPr lang="en-US" sz="4100" dirty="0"/>
              <a:t>  Sometimes different forms of privatization happen together….</a:t>
            </a:r>
          </a:p>
        </p:txBody>
      </p:sp>
    </p:spTree>
    <p:extLst>
      <p:ext uri="{BB962C8B-B14F-4D97-AF65-F5344CB8AC3E}">
        <p14:creationId xmlns:p14="http://schemas.microsoft.com/office/powerpoint/2010/main" val="32531360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0B42940-3FF9-4BEB-A48A-922B08D369E2}"/>
              </a:ext>
            </a:extLst>
          </p:cNvPr>
          <p:cNvPicPr>
            <a:picLocks noGrp="1" noChangeAspect="1"/>
          </p:cNvPicPr>
          <p:nvPr>
            <p:ph idx="1"/>
          </p:nvPr>
        </p:nvPicPr>
        <p:blipFill>
          <a:blip r:embed="rId2"/>
          <a:stretch>
            <a:fillRect/>
          </a:stretch>
        </p:blipFill>
        <p:spPr>
          <a:xfrm>
            <a:off x="838200" y="472443"/>
            <a:ext cx="10515600" cy="4237209"/>
          </a:xfrm>
          <a:prstGeom prst="rect">
            <a:avLst/>
          </a:prstGeom>
        </p:spPr>
      </p:pic>
      <p:sp>
        <p:nvSpPr>
          <p:cNvPr id="6" name="Title 5">
            <a:extLst>
              <a:ext uri="{FF2B5EF4-FFF2-40B4-BE49-F238E27FC236}">
                <a16:creationId xmlns:a16="http://schemas.microsoft.com/office/drawing/2014/main" id="{EC463D66-53BD-4BE0-8E69-4EC00C0D2027}"/>
              </a:ext>
            </a:extLst>
          </p:cNvPr>
          <p:cNvSpPr>
            <a:spLocks noGrp="1"/>
          </p:cNvSpPr>
          <p:nvPr>
            <p:ph type="title"/>
          </p:nvPr>
        </p:nvSpPr>
        <p:spPr>
          <a:xfrm flipV="1">
            <a:off x="-782320" y="1690688"/>
            <a:ext cx="325120" cy="2271712"/>
          </a:xfrm>
        </p:spPr>
        <p:txBody>
          <a:bodyPr/>
          <a:lstStyle/>
          <a:p>
            <a:endParaRPr lang="en-US" dirty="0"/>
          </a:p>
        </p:txBody>
      </p:sp>
      <p:sp>
        <p:nvSpPr>
          <p:cNvPr id="7" name="TextBox 6">
            <a:extLst>
              <a:ext uri="{FF2B5EF4-FFF2-40B4-BE49-F238E27FC236}">
                <a16:creationId xmlns:a16="http://schemas.microsoft.com/office/drawing/2014/main" id="{903D3238-67AA-4856-A527-4F1BD1AF4AAE}"/>
              </a:ext>
            </a:extLst>
          </p:cNvPr>
          <p:cNvSpPr txBox="1"/>
          <p:nvPr/>
        </p:nvSpPr>
        <p:spPr>
          <a:xfrm>
            <a:off x="448310" y="4807519"/>
            <a:ext cx="11067212" cy="1938992"/>
          </a:xfrm>
          <a:prstGeom prst="rect">
            <a:avLst/>
          </a:prstGeom>
          <a:noFill/>
        </p:spPr>
        <p:txBody>
          <a:bodyPr wrap="square" rtlCol="0">
            <a:spAutoFit/>
          </a:bodyPr>
          <a:lstStyle/>
          <a:p>
            <a:r>
              <a:rPr lang="en-US" sz="2400" dirty="0"/>
              <a:t>Headbands to measure and report student EEGs to teacher dashboard to oversee their attention levels. </a:t>
            </a:r>
          </a:p>
          <a:p>
            <a:endParaRPr lang="en-US" sz="2400" dirty="0"/>
          </a:p>
          <a:p>
            <a:r>
              <a:rPr lang="en-US" sz="2400" dirty="0"/>
              <a:t> Developed at Harvard Innovation Labs, company has received $15 million in venture funding from Chinese investors</a:t>
            </a:r>
          </a:p>
        </p:txBody>
      </p:sp>
      <p:pic>
        <p:nvPicPr>
          <p:cNvPr id="5" name="Picture 4">
            <a:extLst>
              <a:ext uri="{FF2B5EF4-FFF2-40B4-BE49-F238E27FC236}">
                <a16:creationId xmlns:a16="http://schemas.microsoft.com/office/drawing/2014/main" id="{C6E32289-F341-47F7-9584-823951CC57E0}"/>
              </a:ext>
            </a:extLst>
          </p:cNvPr>
          <p:cNvPicPr>
            <a:picLocks noChangeAspect="1"/>
          </p:cNvPicPr>
          <p:nvPr/>
        </p:nvPicPr>
        <p:blipFill>
          <a:blip r:embed="rId3"/>
          <a:stretch>
            <a:fillRect/>
          </a:stretch>
        </p:blipFill>
        <p:spPr>
          <a:xfrm>
            <a:off x="448310" y="235519"/>
            <a:ext cx="3257753" cy="2050481"/>
          </a:xfrm>
          <a:prstGeom prst="rect">
            <a:avLst/>
          </a:prstGeom>
        </p:spPr>
      </p:pic>
    </p:spTree>
    <p:extLst>
      <p:ext uri="{BB962C8B-B14F-4D97-AF65-F5344CB8AC3E}">
        <p14:creationId xmlns:p14="http://schemas.microsoft.com/office/powerpoint/2010/main" val="31603578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1C634-5BA5-475F-947D-CB728417E3FD}"/>
              </a:ext>
            </a:extLst>
          </p:cNvPr>
          <p:cNvSpPr>
            <a:spLocks noGrp="1"/>
          </p:cNvSpPr>
          <p:nvPr>
            <p:ph type="title"/>
          </p:nvPr>
        </p:nvSpPr>
        <p:spPr>
          <a:xfrm>
            <a:off x="914400" y="457200"/>
            <a:ext cx="9829800" cy="1143000"/>
          </a:xfrm>
        </p:spPr>
        <p:txBody>
          <a:bodyPr>
            <a:noAutofit/>
          </a:bodyPr>
          <a:lstStyle/>
          <a:p>
            <a:pPr algn="ctr"/>
            <a:r>
              <a:rPr lang="en-US" sz="3200" b="1" i="1" dirty="0"/>
              <a:t>Recalls 1910 illustration by </a:t>
            </a:r>
            <a:r>
              <a:rPr lang="en-US" sz="3200" b="1" i="1" dirty="0" err="1"/>
              <a:t>Villemard</a:t>
            </a:r>
            <a:r>
              <a:rPr lang="en-US" sz="3200" b="1" i="1" dirty="0"/>
              <a:t>, imagining  schools </a:t>
            </a:r>
            <a:br>
              <a:rPr lang="en-US" sz="3200" b="1" i="1" dirty="0"/>
            </a:br>
            <a:r>
              <a:rPr lang="en-US" sz="3200" b="1" i="1" dirty="0"/>
              <a:t>“In the Year 2000”</a:t>
            </a:r>
            <a:br>
              <a:rPr lang="en-US" sz="3200" i="1" dirty="0"/>
            </a:br>
            <a:endParaRPr lang="en-US" sz="3200" i="1" dirty="0"/>
          </a:p>
        </p:txBody>
      </p:sp>
      <p:pic>
        <p:nvPicPr>
          <p:cNvPr id="4" name="Content Placeholder 3">
            <a:extLst>
              <a:ext uri="{FF2B5EF4-FFF2-40B4-BE49-F238E27FC236}">
                <a16:creationId xmlns:a16="http://schemas.microsoft.com/office/drawing/2014/main" id="{A64B6467-2649-4646-8268-5FE0E11BF9E5}"/>
              </a:ext>
            </a:extLst>
          </p:cNvPr>
          <p:cNvPicPr>
            <a:picLocks noGrp="1" noChangeAspect="1"/>
          </p:cNvPicPr>
          <p:nvPr>
            <p:ph idx="1"/>
          </p:nvPr>
        </p:nvPicPr>
        <p:blipFill>
          <a:blip r:embed="rId2"/>
          <a:stretch>
            <a:fillRect/>
          </a:stretch>
        </p:blipFill>
        <p:spPr>
          <a:xfrm>
            <a:off x="1717040" y="1447800"/>
            <a:ext cx="8001994" cy="4953000"/>
          </a:xfrm>
          <a:prstGeom prst="rect">
            <a:avLst/>
          </a:prstGeom>
        </p:spPr>
      </p:pic>
      <p:sp>
        <p:nvSpPr>
          <p:cNvPr id="3" name="TextBox 2">
            <a:extLst>
              <a:ext uri="{FF2B5EF4-FFF2-40B4-BE49-F238E27FC236}">
                <a16:creationId xmlns:a16="http://schemas.microsoft.com/office/drawing/2014/main" id="{096BF379-E352-4477-9D0F-187AC1A1451F}"/>
              </a:ext>
            </a:extLst>
          </p:cNvPr>
          <p:cNvSpPr txBox="1"/>
          <p:nvPr/>
        </p:nvSpPr>
        <p:spPr>
          <a:xfrm>
            <a:off x="3895632" y="5910606"/>
            <a:ext cx="3655231" cy="646331"/>
          </a:xfrm>
          <a:prstGeom prst="rect">
            <a:avLst/>
          </a:prstGeom>
          <a:noFill/>
        </p:spPr>
        <p:txBody>
          <a:bodyPr wrap="none" rtlCol="0">
            <a:spAutoFit/>
          </a:bodyPr>
          <a:lstStyle/>
          <a:p>
            <a:r>
              <a:rPr lang="en-US" dirty="0"/>
              <a:t>https://www.urbanghostsmedia.com</a:t>
            </a:r>
          </a:p>
          <a:p>
            <a:endParaRPr lang="en-US" dirty="0"/>
          </a:p>
        </p:txBody>
      </p:sp>
    </p:spTree>
    <p:extLst>
      <p:ext uri="{BB962C8B-B14F-4D97-AF65-F5344CB8AC3E}">
        <p14:creationId xmlns:p14="http://schemas.microsoft.com/office/powerpoint/2010/main" val="38635501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8383E-FF21-48AD-92F5-B97D82481626}"/>
              </a:ext>
            </a:extLst>
          </p:cNvPr>
          <p:cNvSpPr>
            <a:spLocks noGrp="1"/>
          </p:cNvSpPr>
          <p:nvPr>
            <p:ph type="title"/>
          </p:nvPr>
        </p:nvSpPr>
        <p:spPr>
          <a:xfrm>
            <a:off x="694559" y="5116982"/>
            <a:ext cx="10515600" cy="1325563"/>
          </a:xfrm>
        </p:spPr>
        <p:txBody>
          <a:bodyPr>
            <a:normAutofit/>
          </a:bodyPr>
          <a:lstStyle/>
          <a:p>
            <a:r>
              <a:rPr lang="en-US" sz="4000" i="1" dirty="0"/>
              <a:t>UPSTART online </a:t>
            </a:r>
            <a:r>
              <a:rPr lang="en-US" sz="4000" i="1" dirty="0" err="1"/>
              <a:t>preK</a:t>
            </a:r>
            <a:r>
              <a:rPr lang="en-US" sz="4000" i="1" dirty="0"/>
              <a:t> – used in 6 states and by 30% of 4 year old students in Utah</a:t>
            </a:r>
          </a:p>
        </p:txBody>
      </p:sp>
      <p:pic>
        <p:nvPicPr>
          <p:cNvPr id="5" name="Content Placeholder 4" descr="A person standing in front of a computer&#10;&#10;Description generated with very high confidence">
            <a:extLst>
              <a:ext uri="{FF2B5EF4-FFF2-40B4-BE49-F238E27FC236}">
                <a16:creationId xmlns:a16="http://schemas.microsoft.com/office/drawing/2014/main" id="{7C4B1896-267F-40DA-BB17-B6C7C9B9EFB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7279" y="760412"/>
            <a:ext cx="5932487" cy="3947800"/>
          </a:xfrm>
        </p:spPr>
      </p:pic>
      <p:pic>
        <p:nvPicPr>
          <p:cNvPr id="6" name="Picture 5">
            <a:extLst>
              <a:ext uri="{FF2B5EF4-FFF2-40B4-BE49-F238E27FC236}">
                <a16:creationId xmlns:a16="http://schemas.microsoft.com/office/drawing/2014/main" id="{F2BF1A96-3791-4F3B-94BA-965BA805912E}"/>
              </a:ext>
            </a:extLst>
          </p:cNvPr>
          <p:cNvPicPr>
            <a:picLocks noChangeAspect="1"/>
          </p:cNvPicPr>
          <p:nvPr/>
        </p:nvPicPr>
        <p:blipFill>
          <a:blip r:embed="rId3"/>
          <a:stretch>
            <a:fillRect/>
          </a:stretch>
        </p:blipFill>
        <p:spPr>
          <a:xfrm>
            <a:off x="766756" y="5174673"/>
            <a:ext cx="4170018" cy="605090"/>
          </a:xfrm>
          <a:prstGeom prst="rect">
            <a:avLst/>
          </a:prstGeom>
        </p:spPr>
      </p:pic>
      <p:sp>
        <p:nvSpPr>
          <p:cNvPr id="8" name="Rectangle 7">
            <a:extLst>
              <a:ext uri="{FF2B5EF4-FFF2-40B4-BE49-F238E27FC236}">
                <a16:creationId xmlns:a16="http://schemas.microsoft.com/office/drawing/2014/main" id="{A7E5D1E8-CCC1-468B-A219-633B77819C55}"/>
              </a:ext>
            </a:extLst>
          </p:cNvPr>
          <p:cNvSpPr/>
          <p:nvPr/>
        </p:nvSpPr>
        <p:spPr>
          <a:xfrm>
            <a:off x="7491690" y="697513"/>
            <a:ext cx="3826550" cy="1938992"/>
          </a:xfrm>
          <a:prstGeom prst="rect">
            <a:avLst/>
          </a:prstGeom>
        </p:spPr>
        <p:txBody>
          <a:bodyPr wrap="square">
            <a:spAutoFit/>
          </a:bodyPr>
          <a:lstStyle/>
          <a:p>
            <a:r>
              <a:rPr lang="en-US" sz="4000" dirty="0"/>
              <a:t>PreK students not exempt from online learning </a:t>
            </a:r>
          </a:p>
        </p:txBody>
      </p:sp>
    </p:spTree>
    <p:extLst>
      <p:ext uri="{BB962C8B-B14F-4D97-AF65-F5344CB8AC3E}">
        <p14:creationId xmlns:p14="http://schemas.microsoft.com/office/powerpoint/2010/main" val="13886341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F0C7E-A2C0-4F18-9291-FF0AB9DBB002}"/>
              </a:ext>
            </a:extLst>
          </p:cNvPr>
          <p:cNvSpPr>
            <a:spLocks noGrp="1"/>
          </p:cNvSpPr>
          <p:nvPr>
            <p:ph type="title"/>
          </p:nvPr>
        </p:nvSpPr>
        <p:spPr/>
        <p:txBody>
          <a:bodyPr/>
          <a:lstStyle/>
          <a:p>
            <a:r>
              <a:rPr lang="en-US" b="1" i="1" dirty="0"/>
              <a:t>Even Finland is piloting robot teachers in classrooms  </a:t>
            </a:r>
          </a:p>
        </p:txBody>
      </p:sp>
      <p:pic>
        <p:nvPicPr>
          <p:cNvPr id="4" name="Content Placeholder 3">
            <a:extLst>
              <a:ext uri="{FF2B5EF4-FFF2-40B4-BE49-F238E27FC236}">
                <a16:creationId xmlns:a16="http://schemas.microsoft.com/office/drawing/2014/main" id="{605F30C0-F833-4B57-B1ED-609D34A024FA}"/>
              </a:ext>
            </a:extLst>
          </p:cNvPr>
          <p:cNvPicPr>
            <a:picLocks noGrp="1" noChangeAspect="1"/>
          </p:cNvPicPr>
          <p:nvPr>
            <p:ph idx="1"/>
          </p:nvPr>
        </p:nvPicPr>
        <p:blipFill>
          <a:blip r:embed="rId2"/>
          <a:stretch>
            <a:fillRect/>
          </a:stretch>
        </p:blipFill>
        <p:spPr>
          <a:xfrm>
            <a:off x="1971040" y="1825625"/>
            <a:ext cx="7386437" cy="4351338"/>
          </a:xfrm>
          <a:prstGeom prst="rect">
            <a:avLst/>
          </a:prstGeom>
        </p:spPr>
      </p:pic>
    </p:spTree>
    <p:extLst>
      <p:ext uri="{BB962C8B-B14F-4D97-AF65-F5344CB8AC3E}">
        <p14:creationId xmlns:p14="http://schemas.microsoft.com/office/powerpoint/2010/main" val="36921342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DA403-8ACD-4735-B15B-49FF97B3A51A}"/>
              </a:ext>
            </a:extLst>
          </p:cNvPr>
          <p:cNvSpPr>
            <a:spLocks noGrp="1"/>
          </p:cNvSpPr>
          <p:nvPr>
            <p:ph type="title"/>
          </p:nvPr>
        </p:nvSpPr>
        <p:spPr>
          <a:xfrm>
            <a:off x="838199" y="365125"/>
            <a:ext cx="11039475" cy="1325563"/>
          </a:xfrm>
        </p:spPr>
        <p:txBody>
          <a:bodyPr/>
          <a:lstStyle/>
          <a:p>
            <a:r>
              <a:rPr lang="en-US" dirty="0"/>
              <a:t>So what can parents/teachers do to push back?</a:t>
            </a:r>
          </a:p>
        </p:txBody>
      </p:sp>
      <p:sp>
        <p:nvSpPr>
          <p:cNvPr id="3" name="Content Placeholder 2">
            <a:extLst>
              <a:ext uri="{FF2B5EF4-FFF2-40B4-BE49-F238E27FC236}">
                <a16:creationId xmlns:a16="http://schemas.microsoft.com/office/drawing/2014/main" id="{E904A1D2-E2DD-42D9-B2CD-540CC25F529E}"/>
              </a:ext>
            </a:extLst>
          </p:cNvPr>
          <p:cNvSpPr>
            <a:spLocks noGrp="1"/>
          </p:cNvSpPr>
          <p:nvPr>
            <p:ph idx="1"/>
          </p:nvPr>
        </p:nvSpPr>
        <p:spPr>
          <a:xfrm>
            <a:off x="695325" y="1533525"/>
            <a:ext cx="10658475" cy="4643438"/>
          </a:xfrm>
        </p:spPr>
        <p:txBody>
          <a:bodyPr>
            <a:normAutofit fontScale="77500" lnSpcReduction="20000"/>
          </a:bodyPr>
          <a:lstStyle/>
          <a:p>
            <a:r>
              <a:rPr lang="en-US" sz="5700" dirty="0">
                <a:solidFill>
                  <a:srgbClr val="FF0000"/>
                </a:solidFill>
              </a:rPr>
              <a:t>Organize, organize, organize</a:t>
            </a:r>
            <a:r>
              <a:rPr lang="en-US" dirty="0"/>
              <a:t> in your school, district or state.</a:t>
            </a:r>
          </a:p>
          <a:p>
            <a:endParaRPr lang="en-US" dirty="0"/>
          </a:p>
          <a:p>
            <a:r>
              <a:rPr lang="en-US" dirty="0"/>
              <a:t>Parents in all nine states/districts beat </a:t>
            </a:r>
            <a:r>
              <a:rPr lang="en-US" dirty="0" err="1"/>
              <a:t>inBloom</a:t>
            </a:r>
            <a:r>
              <a:rPr lang="en-US" dirty="0"/>
              <a:t> despite NO funds and little support from mainstream privacy advocacy groups </a:t>
            </a:r>
          </a:p>
          <a:p>
            <a:endParaRPr lang="en-US" dirty="0"/>
          </a:p>
          <a:p>
            <a:r>
              <a:rPr lang="en-US" dirty="0"/>
              <a:t>Over 250 NEW state student privacy laws passed since 2014 as a result of the ensuing controversy.</a:t>
            </a:r>
          </a:p>
          <a:p>
            <a:endParaRPr lang="en-US" dirty="0"/>
          </a:p>
          <a:p>
            <a:r>
              <a:rPr lang="en-US" dirty="0"/>
              <a:t>Parent Cindy Eckard of Screens and Kids advocated for new MD law </a:t>
            </a:r>
            <a:r>
              <a:rPr lang="en-US" dirty="0">
                <a:hlinkClick r:id="rId2"/>
              </a:rPr>
              <a:t>HB1110</a:t>
            </a:r>
            <a:r>
              <a:rPr lang="en-US" dirty="0"/>
              <a:t>, requiring MD Departments of Education &amp; Health to draft health and safety best practices for use of technology in classrooms.</a:t>
            </a:r>
          </a:p>
          <a:p>
            <a:endParaRPr lang="en-US" dirty="0"/>
          </a:p>
          <a:p>
            <a:r>
              <a:rPr lang="en-US" b="1" i="1" dirty="0"/>
              <a:t>Remember: Online learning is a vast, unregulated experiment; and no generation of children has ever been exposed to this much computer screen time at home or at school. </a:t>
            </a:r>
          </a:p>
        </p:txBody>
      </p:sp>
    </p:spTree>
    <p:extLst>
      <p:ext uri="{BB962C8B-B14F-4D97-AF65-F5344CB8AC3E}">
        <p14:creationId xmlns:p14="http://schemas.microsoft.com/office/powerpoint/2010/main" val="1419479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429F6-EE48-4546-85C1-6C965A3E6139}"/>
              </a:ext>
            </a:extLst>
          </p:cNvPr>
          <p:cNvSpPr>
            <a:spLocks noGrp="1"/>
          </p:cNvSpPr>
          <p:nvPr>
            <p:ph type="title"/>
          </p:nvPr>
        </p:nvSpPr>
        <p:spPr>
          <a:xfrm>
            <a:off x="325120" y="365125"/>
            <a:ext cx="11028680" cy="1325564"/>
          </a:xfrm>
        </p:spPr>
        <p:txBody>
          <a:bodyPr>
            <a:normAutofit fontScale="90000"/>
          </a:bodyPr>
          <a:lstStyle/>
          <a:p>
            <a:r>
              <a:rPr lang="en-US" dirty="0"/>
              <a:t>Since 2009, there’s been a loss of teaching jobs - now a gap of nearly 400K– leading to class size increases </a:t>
            </a:r>
          </a:p>
        </p:txBody>
      </p:sp>
      <p:pic>
        <p:nvPicPr>
          <p:cNvPr id="4" name="Content Placeholder 3">
            <a:extLst>
              <a:ext uri="{FF2B5EF4-FFF2-40B4-BE49-F238E27FC236}">
                <a16:creationId xmlns:a16="http://schemas.microsoft.com/office/drawing/2014/main" id="{897EEA46-2B83-4D6E-A3A3-BA5DE1E4B23E}"/>
              </a:ext>
            </a:extLst>
          </p:cNvPr>
          <p:cNvPicPr>
            <a:picLocks noGrp="1" noChangeAspect="1"/>
          </p:cNvPicPr>
          <p:nvPr>
            <p:ph idx="1"/>
          </p:nvPr>
        </p:nvPicPr>
        <p:blipFill>
          <a:blip r:embed="rId2"/>
          <a:stretch>
            <a:fillRect/>
          </a:stretch>
        </p:blipFill>
        <p:spPr>
          <a:xfrm>
            <a:off x="1233056" y="1690689"/>
            <a:ext cx="9254836" cy="4431202"/>
          </a:xfrm>
          <a:prstGeom prst="rect">
            <a:avLst/>
          </a:prstGeom>
        </p:spPr>
      </p:pic>
    </p:spTree>
    <p:extLst>
      <p:ext uri="{BB962C8B-B14F-4D97-AF65-F5344CB8AC3E}">
        <p14:creationId xmlns:p14="http://schemas.microsoft.com/office/powerpoint/2010/main" val="1081478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2046D-07AD-42F2-BBC3-DF5B6F84764D}"/>
              </a:ext>
            </a:extLst>
          </p:cNvPr>
          <p:cNvSpPr>
            <a:spLocks noGrp="1"/>
          </p:cNvSpPr>
          <p:nvPr>
            <p:ph type="title"/>
          </p:nvPr>
        </p:nvSpPr>
        <p:spPr/>
        <p:txBody>
          <a:bodyPr>
            <a:normAutofit fontScale="90000"/>
          </a:bodyPr>
          <a:lstStyle/>
          <a:p>
            <a:r>
              <a:rPr lang="en-US" dirty="0"/>
              <a:t>Gates  pushed standardizing education and making it more efficient through Common Core, </a:t>
            </a:r>
            <a:r>
              <a:rPr lang="en-US" dirty="0" err="1"/>
              <a:t>inBloom</a:t>
            </a:r>
            <a:r>
              <a:rPr lang="en-US" dirty="0"/>
              <a:t> and proliferation of ed tech “tools”</a:t>
            </a:r>
          </a:p>
        </p:txBody>
      </p:sp>
      <p:sp>
        <p:nvSpPr>
          <p:cNvPr id="3" name="Content Placeholder 2">
            <a:extLst>
              <a:ext uri="{FF2B5EF4-FFF2-40B4-BE49-F238E27FC236}">
                <a16:creationId xmlns:a16="http://schemas.microsoft.com/office/drawing/2014/main" id="{E4DF6CD8-E1EF-4723-96D7-B24C181909BA}"/>
              </a:ext>
            </a:extLst>
          </p:cNvPr>
          <p:cNvSpPr>
            <a:spLocks noGrp="1"/>
          </p:cNvSpPr>
          <p:nvPr>
            <p:ph idx="1"/>
          </p:nvPr>
        </p:nvSpPr>
        <p:spPr>
          <a:xfrm>
            <a:off x="233680" y="2072639"/>
            <a:ext cx="9348470" cy="4104323"/>
          </a:xfrm>
        </p:spPr>
        <p:txBody>
          <a:bodyPr>
            <a:normAutofit fontScale="70000" lnSpcReduction="20000"/>
          </a:bodyPr>
          <a:lstStyle/>
          <a:p>
            <a:r>
              <a:rPr lang="en-US" dirty="0"/>
              <a:t>Gates-funded $100M data collection project called </a:t>
            </a:r>
            <a:r>
              <a:rPr lang="en-US" dirty="0" err="1"/>
              <a:t>inBloom</a:t>
            </a:r>
            <a:r>
              <a:rPr lang="en-US" dirty="0"/>
              <a:t> -- only part of much larger effort to mechanize education</a:t>
            </a:r>
          </a:p>
          <a:p>
            <a:endParaRPr lang="en-US" dirty="0"/>
          </a:p>
          <a:p>
            <a:r>
              <a:rPr lang="en-US" dirty="0"/>
              <a:t>Every student would have personal data collected over time while plugged into online curriculum with every component tagged with a specific Common Core standard</a:t>
            </a:r>
          </a:p>
          <a:p>
            <a:endParaRPr lang="en-US" dirty="0"/>
          </a:p>
          <a:p>
            <a:r>
              <a:rPr lang="en-US" dirty="0"/>
              <a:t>Gates spent over $500M on Common Core not because standards were better, or more rigorous but b/c standardizing them nationwide would allow for a uniform “outlet” that every kid and every curriculum could be plugged into</a:t>
            </a:r>
          </a:p>
          <a:p>
            <a:endParaRPr lang="en-US" dirty="0"/>
          </a:p>
          <a:p>
            <a:r>
              <a:rPr lang="en-US" dirty="0"/>
              <a:t>“</a:t>
            </a:r>
            <a:r>
              <a:rPr lang="en-US" i="1" dirty="0"/>
              <a:t>If you have 50 different plug types, appliances wouldn’t be available and would be very expensive.”  But once an electric outlet becomes standardized, many companies can design appliances and competition ensues, creating variety and better prices for consumers, he said.</a:t>
            </a:r>
          </a:p>
        </p:txBody>
      </p:sp>
      <p:pic>
        <p:nvPicPr>
          <p:cNvPr id="4" name="Picture 3">
            <a:extLst>
              <a:ext uri="{FF2B5EF4-FFF2-40B4-BE49-F238E27FC236}">
                <a16:creationId xmlns:a16="http://schemas.microsoft.com/office/drawing/2014/main" id="{9C67AA7F-F948-40F5-ABAE-0A654411CB63}"/>
              </a:ext>
            </a:extLst>
          </p:cNvPr>
          <p:cNvPicPr>
            <a:picLocks noChangeAspect="1"/>
          </p:cNvPicPr>
          <p:nvPr/>
        </p:nvPicPr>
        <p:blipFill>
          <a:blip r:embed="rId2"/>
          <a:stretch>
            <a:fillRect/>
          </a:stretch>
        </p:blipFill>
        <p:spPr>
          <a:xfrm>
            <a:off x="9582150" y="1443071"/>
            <a:ext cx="2609850" cy="4747113"/>
          </a:xfrm>
          <a:prstGeom prst="rect">
            <a:avLst/>
          </a:prstGeom>
        </p:spPr>
      </p:pic>
      <p:sp>
        <p:nvSpPr>
          <p:cNvPr id="6" name="TextBox 5">
            <a:extLst>
              <a:ext uri="{FF2B5EF4-FFF2-40B4-BE49-F238E27FC236}">
                <a16:creationId xmlns:a16="http://schemas.microsoft.com/office/drawing/2014/main" id="{1FF00045-18AF-4727-8C9E-095ABB454C34}"/>
              </a:ext>
            </a:extLst>
          </p:cNvPr>
          <p:cNvSpPr txBox="1"/>
          <p:nvPr/>
        </p:nvSpPr>
        <p:spPr>
          <a:xfrm flipH="1">
            <a:off x="12689840" y="4135120"/>
            <a:ext cx="152400" cy="3693319"/>
          </a:xfrm>
          <a:prstGeom prst="rect">
            <a:avLst/>
          </a:prstGeom>
          <a:noFill/>
        </p:spPr>
        <p:txBody>
          <a:bodyPr wrap="square" rtlCol="0">
            <a:spAutoFit/>
          </a:bodyPr>
          <a:lstStyle/>
          <a:p>
            <a:r>
              <a:rPr lang="en-US" dirty="0"/>
              <a:t>STATE STANARDS</a:t>
            </a:r>
          </a:p>
        </p:txBody>
      </p:sp>
    </p:spTree>
    <p:extLst>
      <p:ext uri="{BB962C8B-B14F-4D97-AF65-F5344CB8AC3E}">
        <p14:creationId xmlns:p14="http://schemas.microsoft.com/office/powerpoint/2010/main" val="4027706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0F39F-E026-4A75-BB0F-5ACD7D556AA4}"/>
              </a:ext>
            </a:extLst>
          </p:cNvPr>
          <p:cNvSpPr>
            <a:spLocks noGrp="1"/>
          </p:cNvSpPr>
          <p:nvPr>
            <p:ph type="title"/>
          </p:nvPr>
        </p:nvSpPr>
        <p:spPr>
          <a:xfrm>
            <a:off x="471488" y="365125"/>
            <a:ext cx="11015662" cy="1325563"/>
          </a:xfrm>
        </p:spPr>
        <p:txBody>
          <a:bodyPr>
            <a:normAutofit/>
          </a:bodyPr>
          <a:lstStyle/>
          <a:p>
            <a:r>
              <a:rPr lang="en-US" sz="3200" dirty="0"/>
              <a:t>Yet this Rube Goldberg concept of education doesn’t work!  </a:t>
            </a:r>
          </a:p>
        </p:txBody>
      </p:sp>
      <p:sp>
        <p:nvSpPr>
          <p:cNvPr id="3" name="Content Placeholder 2">
            <a:extLst>
              <a:ext uri="{FF2B5EF4-FFF2-40B4-BE49-F238E27FC236}">
                <a16:creationId xmlns:a16="http://schemas.microsoft.com/office/drawing/2014/main" id="{B6CDDBE4-1591-4538-B5FB-7826A45232C9}"/>
              </a:ext>
            </a:extLst>
          </p:cNvPr>
          <p:cNvSpPr>
            <a:spLocks noGrp="1"/>
          </p:cNvSpPr>
          <p:nvPr>
            <p:ph idx="1"/>
          </p:nvPr>
        </p:nvSpPr>
        <p:spPr>
          <a:xfrm>
            <a:off x="216364" y="1534160"/>
            <a:ext cx="8196116" cy="4642803"/>
          </a:xfrm>
        </p:spPr>
        <p:txBody>
          <a:bodyPr>
            <a:noAutofit/>
          </a:bodyPr>
          <a:lstStyle/>
          <a:p>
            <a:r>
              <a:rPr lang="en-US" sz="2370" dirty="0"/>
              <a:t>Larry Berger, head of Amplify, who came up with idea for </a:t>
            </a:r>
            <a:r>
              <a:rPr lang="en-US" sz="2370" dirty="0" err="1"/>
              <a:t>inBloom</a:t>
            </a:r>
            <a:r>
              <a:rPr lang="en-US" sz="2370" dirty="0"/>
              <a:t> said “</a:t>
            </a:r>
            <a:r>
              <a:rPr lang="en-US" sz="2370" b="1" dirty="0"/>
              <a:t>I spent a decade believing in this model—the map, the measure, and the library, all powered by big data algorithms.” </a:t>
            </a:r>
          </a:p>
          <a:p>
            <a:endParaRPr lang="en-US" sz="2370" dirty="0"/>
          </a:p>
          <a:p>
            <a:r>
              <a:rPr lang="en-US" sz="2370" dirty="0"/>
              <a:t>“</a:t>
            </a:r>
            <a:r>
              <a:rPr lang="en-US" sz="2370" i="1" dirty="0"/>
              <a:t>Here’s the problem: The map doesn’t exist, the measurement is impossible, and we have, collectively, built only 5% of the library.”</a:t>
            </a:r>
          </a:p>
          <a:p>
            <a:endParaRPr lang="en-US" sz="2370" dirty="0"/>
          </a:p>
          <a:p>
            <a:r>
              <a:rPr lang="en-US" sz="2370" dirty="0"/>
              <a:t>Not only is the human mind too complex but  learning best takes place in a social context. Students learn best  from interacting with teacher and their peers.</a:t>
            </a:r>
          </a:p>
        </p:txBody>
      </p:sp>
      <p:pic>
        <p:nvPicPr>
          <p:cNvPr id="4" name="Picture 3">
            <a:extLst>
              <a:ext uri="{FF2B5EF4-FFF2-40B4-BE49-F238E27FC236}">
                <a16:creationId xmlns:a16="http://schemas.microsoft.com/office/drawing/2014/main" id="{8521871B-DB1C-4EBE-ADB3-455C03B9A93E}"/>
              </a:ext>
            </a:extLst>
          </p:cNvPr>
          <p:cNvPicPr>
            <a:picLocks noChangeAspect="1"/>
          </p:cNvPicPr>
          <p:nvPr/>
        </p:nvPicPr>
        <p:blipFill>
          <a:blip r:embed="rId2"/>
          <a:stretch>
            <a:fillRect/>
          </a:stretch>
        </p:blipFill>
        <p:spPr>
          <a:xfrm>
            <a:off x="8412480" y="1361440"/>
            <a:ext cx="3280059" cy="4730433"/>
          </a:xfrm>
          <a:prstGeom prst="rect">
            <a:avLst/>
          </a:prstGeom>
        </p:spPr>
      </p:pic>
    </p:spTree>
    <p:extLst>
      <p:ext uri="{BB962C8B-B14F-4D97-AF65-F5344CB8AC3E}">
        <p14:creationId xmlns:p14="http://schemas.microsoft.com/office/powerpoint/2010/main" val="2497142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FDEE8-821B-41D5-A4E8-9291F994DB97}"/>
              </a:ext>
            </a:extLst>
          </p:cNvPr>
          <p:cNvSpPr>
            <a:spLocks noGrp="1"/>
          </p:cNvSpPr>
          <p:nvPr>
            <p:ph type="title"/>
          </p:nvPr>
        </p:nvSpPr>
        <p:spPr>
          <a:xfrm>
            <a:off x="426720" y="365125"/>
            <a:ext cx="11765280" cy="1325563"/>
          </a:xfrm>
        </p:spPr>
        <p:txBody>
          <a:bodyPr>
            <a:normAutofit fontScale="90000"/>
          </a:bodyPr>
          <a:lstStyle/>
          <a:p>
            <a:br>
              <a:rPr lang="en-US" dirty="0"/>
            </a:br>
            <a:r>
              <a:rPr lang="en-US" sz="3600" dirty="0"/>
              <a:t>Only real way to “personalize” learning is to reduce class size, yet elected officials, private industry and venture philanthropists have promoted instruction through machines instead</a:t>
            </a:r>
          </a:p>
        </p:txBody>
      </p:sp>
      <p:sp>
        <p:nvSpPr>
          <p:cNvPr id="3" name="Content Placeholder 2">
            <a:extLst>
              <a:ext uri="{FF2B5EF4-FFF2-40B4-BE49-F238E27FC236}">
                <a16:creationId xmlns:a16="http://schemas.microsoft.com/office/drawing/2014/main" id="{02881542-B1BB-4B3B-8F16-EEE71BBE5C94}"/>
              </a:ext>
            </a:extLst>
          </p:cNvPr>
          <p:cNvSpPr>
            <a:spLocks noGrp="1"/>
          </p:cNvSpPr>
          <p:nvPr>
            <p:ph idx="1"/>
          </p:nvPr>
        </p:nvSpPr>
        <p:spPr>
          <a:xfrm>
            <a:off x="640080" y="2225039"/>
            <a:ext cx="10795000" cy="4165283"/>
          </a:xfrm>
        </p:spPr>
        <p:txBody>
          <a:bodyPr>
            <a:normAutofit lnSpcReduction="10000"/>
          </a:bodyPr>
          <a:lstStyle/>
          <a:p>
            <a:r>
              <a:rPr lang="en-US" dirty="0"/>
              <a:t>Called “virtual learning”, “blended learning” or “personalized learning” all basically meaning same: substituting human interaction with teachers or fellow students with time spent on computers for part or most of the school day </a:t>
            </a:r>
          </a:p>
          <a:p>
            <a:endParaRPr lang="en-US" dirty="0"/>
          </a:p>
          <a:p>
            <a:r>
              <a:rPr lang="en-US" dirty="0"/>
              <a:t>After great recession, Bill Gates, Arne Duncan &amp; others advised districts to take advantage of budget shortfalls by increasing class size</a:t>
            </a:r>
          </a:p>
          <a:p>
            <a:endParaRPr lang="en-US" dirty="0"/>
          </a:p>
          <a:p>
            <a:r>
              <a:rPr lang="en-US" dirty="0"/>
              <a:t>Teachers are too expensive and can be unruly; instead they claimed education was an engineering problem with a engineering solution.</a:t>
            </a:r>
          </a:p>
          <a:p>
            <a:endParaRPr lang="en-US" dirty="0"/>
          </a:p>
        </p:txBody>
      </p:sp>
    </p:spTree>
    <p:extLst>
      <p:ext uri="{BB962C8B-B14F-4D97-AF65-F5344CB8AC3E}">
        <p14:creationId xmlns:p14="http://schemas.microsoft.com/office/powerpoint/2010/main" val="3714594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825D2-9AF0-4F28-BA05-8482F5575271}"/>
              </a:ext>
            </a:extLst>
          </p:cNvPr>
          <p:cNvSpPr>
            <a:spLocks noGrp="1"/>
          </p:cNvSpPr>
          <p:nvPr>
            <p:ph type="title"/>
          </p:nvPr>
        </p:nvSpPr>
        <p:spPr>
          <a:xfrm>
            <a:off x="112415" y="365125"/>
            <a:ext cx="11241385" cy="1325563"/>
          </a:xfrm>
        </p:spPr>
        <p:txBody>
          <a:bodyPr/>
          <a:lstStyle/>
          <a:p>
            <a:pPr algn="ctr"/>
            <a:r>
              <a:rPr lang="en-US" dirty="0"/>
              <a:t>Global investment in ed tech has risen steadily… </a:t>
            </a:r>
          </a:p>
        </p:txBody>
      </p:sp>
      <p:pic>
        <p:nvPicPr>
          <p:cNvPr id="4" name="Content Placeholder 3">
            <a:extLst>
              <a:ext uri="{FF2B5EF4-FFF2-40B4-BE49-F238E27FC236}">
                <a16:creationId xmlns:a16="http://schemas.microsoft.com/office/drawing/2014/main" id="{F52BF1EC-B712-44B9-AE4D-6BE339B52EDA}"/>
              </a:ext>
            </a:extLst>
          </p:cNvPr>
          <p:cNvPicPr>
            <a:picLocks noGrp="1" noChangeAspect="1"/>
          </p:cNvPicPr>
          <p:nvPr>
            <p:ph idx="1"/>
          </p:nvPr>
        </p:nvPicPr>
        <p:blipFill>
          <a:blip r:embed="rId2"/>
          <a:stretch>
            <a:fillRect/>
          </a:stretch>
        </p:blipFill>
        <p:spPr>
          <a:xfrm>
            <a:off x="1989056" y="1422400"/>
            <a:ext cx="7375685" cy="4754563"/>
          </a:xfrm>
          <a:prstGeom prst="rect">
            <a:avLst/>
          </a:prstGeom>
          <a:ln w="38100">
            <a:solidFill>
              <a:schemeClr val="bg2">
                <a:lumMod val="10000"/>
              </a:schemeClr>
            </a:solidFill>
          </a:ln>
        </p:spPr>
      </p:pic>
      <p:sp>
        <p:nvSpPr>
          <p:cNvPr id="5" name="TextBox 4">
            <a:extLst>
              <a:ext uri="{FF2B5EF4-FFF2-40B4-BE49-F238E27FC236}">
                <a16:creationId xmlns:a16="http://schemas.microsoft.com/office/drawing/2014/main" id="{738EDB9F-34A5-4718-9DC5-DF702F1052EC}"/>
              </a:ext>
            </a:extLst>
          </p:cNvPr>
          <p:cNvSpPr txBox="1"/>
          <p:nvPr/>
        </p:nvSpPr>
        <p:spPr>
          <a:xfrm>
            <a:off x="112415" y="6308209"/>
            <a:ext cx="11324382" cy="369332"/>
          </a:xfrm>
          <a:prstGeom prst="rect">
            <a:avLst/>
          </a:prstGeom>
          <a:noFill/>
        </p:spPr>
        <p:txBody>
          <a:bodyPr wrap="none" rtlCol="0">
            <a:spAutoFit/>
          </a:bodyPr>
          <a:lstStyle/>
          <a:p>
            <a:r>
              <a:rPr lang="en-US" i="1" dirty="0"/>
              <a:t>Source: "The 2017 Global Learning Technology Investment Patterns." </a:t>
            </a:r>
            <a:r>
              <a:rPr lang="en-US" i="1" dirty="0" err="1">
                <a:hlinkClick r:id="rId3"/>
              </a:rPr>
              <a:t>Metaari</a:t>
            </a:r>
            <a:r>
              <a:rPr lang="en-US" i="1" dirty="0">
                <a:hlinkClick r:id="rId3"/>
              </a:rPr>
              <a:t> Advanced Learning Technology Research</a:t>
            </a:r>
            <a:r>
              <a:rPr lang="en-US" dirty="0"/>
              <a:t>.</a:t>
            </a:r>
          </a:p>
        </p:txBody>
      </p:sp>
    </p:spTree>
    <p:extLst>
      <p:ext uri="{BB962C8B-B14F-4D97-AF65-F5344CB8AC3E}">
        <p14:creationId xmlns:p14="http://schemas.microsoft.com/office/powerpoint/2010/main" val="1540497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6ECCF45-F6C9-4033-A09D-4A66BBAC120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B63CAA88-8D2C-41E9-B4C4-77E9AE643260}"/>
              </a:ext>
            </a:extLst>
          </p:cNvPr>
          <p:cNvPicPr>
            <a:picLocks noChangeAspect="1"/>
          </p:cNvPicPr>
          <p:nvPr/>
        </p:nvPicPr>
        <p:blipFill rotWithShape="1">
          <a:blip r:embed="rId2"/>
          <a:srcRect t="26435" r="-3" b="27382"/>
          <a:stretch/>
        </p:blipFill>
        <p:spPr>
          <a:xfrm>
            <a:off x="5926240" y="10"/>
            <a:ext cx="6265758" cy="2285990"/>
          </a:xfrm>
          <a:custGeom>
            <a:avLst/>
            <a:gdLst>
              <a:gd name="connsiteX0" fmla="*/ 0 w 6265758"/>
              <a:gd name="connsiteY0" fmla="*/ 0 h 2286000"/>
              <a:gd name="connsiteX1" fmla="*/ 6265758 w 6265758"/>
              <a:gd name="connsiteY1" fmla="*/ 0 h 2286000"/>
              <a:gd name="connsiteX2" fmla="*/ 6265758 w 6265758"/>
              <a:gd name="connsiteY2" fmla="*/ 2286000 h 2286000"/>
              <a:gd name="connsiteX3" fmla="*/ 1062168 w 6265758"/>
              <a:gd name="connsiteY3" fmla="*/ 2286000 h 2286000"/>
              <a:gd name="connsiteX4" fmla="*/ 790683 w 6265758"/>
              <a:gd name="connsiteY4" fmla="*/ 1700078 h 2286000"/>
              <a:gd name="connsiteX5" fmla="*/ 787725 w 6265758"/>
              <a:gd name="connsiteY5" fmla="*/ 1700078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65758" h="2286000">
                <a:moveTo>
                  <a:pt x="0" y="0"/>
                </a:moveTo>
                <a:lnTo>
                  <a:pt x="6265758" y="0"/>
                </a:lnTo>
                <a:lnTo>
                  <a:pt x="6265758" y="2286000"/>
                </a:lnTo>
                <a:lnTo>
                  <a:pt x="1062168" y="2286000"/>
                </a:lnTo>
                <a:lnTo>
                  <a:pt x="790683" y="1700078"/>
                </a:lnTo>
                <a:lnTo>
                  <a:pt x="787725" y="1700078"/>
                </a:lnTo>
                <a:close/>
              </a:path>
            </a:pathLst>
          </a:custGeom>
        </p:spPr>
      </p:pic>
      <p:pic>
        <p:nvPicPr>
          <p:cNvPr id="7" name="Picture 6">
            <a:extLst>
              <a:ext uri="{FF2B5EF4-FFF2-40B4-BE49-F238E27FC236}">
                <a16:creationId xmlns:a16="http://schemas.microsoft.com/office/drawing/2014/main" id="{712C0CF2-453E-4046-A6D7-0575370A6477}"/>
              </a:ext>
            </a:extLst>
          </p:cNvPr>
          <p:cNvPicPr>
            <a:picLocks noChangeAspect="1"/>
          </p:cNvPicPr>
          <p:nvPr/>
        </p:nvPicPr>
        <p:blipFill rotWithShape="1">
          <a:blip r:embed="rId3"/>
          <a:srcRect t="30011" b="18608"/>
          <a:stretch/>
        </p:blipFill>
        <p:spPr>
          <a:xfrm>
            <a:off x="6988408" y="2286000"/>
            <a:ext cx="5203590" cy="2286000"/>
          </a:xfrm>
          <a:custGeom>
            <a:avLst/>
            <a:gdLst>
              <a:gd name="connsiteX0" fmla="*/ 0 w 5203590"/>
              <a:gd name="connsiteY0" fmla="*/ 0 h 2286000"/>
              <a:gd name="connsiteX1" fmla="*/ 5203590 w 5203590"/>
              <a:gd name="connsiteY1" fmla="*/ 0 h 2286000"/>
              <a:gd name="connsiteX2" fmla="*/ 5203590 w 5203590"/>
              <a:gd name="connsiteY2" fmla="*/ 2286000 h 2286000"/>
              <a:gd name="connsiteX3" fmla="*/ 1059212 w 5203590"/>
              <a:gd name="connsiteY3" fmla="*/ 2286000 h 2286000"/>
              <a:gd name="connsiteX4" fmla="*/ 925708 w 5203590"/>
              <a:gd name="connsiteY4" fmla="*/ 1997870 h 2286000"/>
              <a:gd name="connsiteX5" fmla="*/ 925707 w 5203590"/>
              <a:gd name="connsiteY5" fmla="*/ 199787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03590" h="2286000">
                <a:moveTo>
                  <a:pt x="0" y="0"/>
                </a:moveTo>
                <a:lnTo>
                  <a:pt x="5203590" y="0"/>
                </a:lnTo>
                <a:lnTo>
                  <a:pt x="5203590" y="2286000"/>
                </a:lnTo>
                <a:lnTo>
                  <a:pt x="1059212" y="2286000"/>
                </a:lnTo>
                <a:lnTo>
                  <a:pt x="925708" y="1997870"/>
                </a:lnTo>
                <a:lnTo>
                  <a:pt x="925707" y="1997870"/>
                </a:lnTo>
                <a:close/>
              </a:path>
            </a:pathLst>
          </a:custGeom>
        </p:spPr>
      </p:pic>
      <p:pic>
        <p:nvPicPr>
          <p:cNvPr id="9" name="Picture 8">
            <a:extLst>
              <a:ext uri="{FF2B5EF4-FFF2-40B4-BE49-F238E27FC236}">
                <a16:creationId xmlns:a16="http://schemas.microsoft.com/office/drawing/2014/main" id="{EB5A1A96-E83C-485B-9B26-FD97DEA59C0C}"/>
              </a:ext>
            </a:extLst>
          </p:cNvPr>
          <p:cNvPicPr>
            <a:picLocks noChangeAspect="1"/>
          </p:cNvPicPr>
          <p:nvPr/>
        </p:nvPicPr>
        <p:blipFill rotWithShape="1">
          <a:blip r:embed="rId4"/>
          <a:srcRect t="14686" b="20422"/>
          <a:stretch/>
        </p:blipFill>
        <p:spPr>
          <a:xfrm>
            <a:off x="8047618" y="4572000"/>
            <a:ext cx="4144382" cy="2286000"/>
          </a:xfrm>
          <a:custGeom>
            <a:avLst/>
            <a:gdLst>
              <a:gd name="connsiteX0" fmla="*/ 0 w 4144382"/>
              <a:gd name="connsiteY0" fmla="*/ 0 h 2286000"/>
              <a:gd name="connsiteX1" fmla="*/ 4144382 w 4144382"/>
              <a:gd name="connsiteY1" fmla="*/ 0 h 2286000"/>
              <a:gd name="connsiteX2" fmla="*/ 4144382 w 4144382"/>
              <a:gd name="connsiteY2" fmla="*/ 2286000 h 2286000"/>
              <a:gd name="connsiteX3" fmla="*/ 1054581 w 4144382"/>
              <a:gd name="connsiteY3" fmla="*/ 2286000 h 2286000"/>
              <a:gd name="connsiteX4" fmla="*/ 1054581 w 4144382"/>
              <a:gd name="connsiteY4" fmla="*/ 2285999 h 2286000"/>
              <a:gd name="connsiteX5" fmla="*/ 1059211 w 4144382"/>
              <a:gd name="connsiteY5" fmla="*/ 2285999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4382" h="2286000">
                <a:moveTo>
                  <a:pt x="0" y="0"/>
                </a:moveTo>
                <a:lnTo>
                  <a:pt x="4144382" y="0"/>
                </a:lnTo>
                <a:lnTo>
                  <a:pt x="4144382" y="2286000"/>
                </a:lnTo>
                <a:lnTo>
                  <a:pt x="1054581" y="2286000"/>
                </a:lnTo>
                <a:lnTo>
                  <a:pt x="1054581" y="2285999"/>
                </a:lnTo>
                <a:lnTo>
                  <a:pt x="1059211" y="2285999"/>
                </a:lnTo>
                <a:close/>
              </a:path>
            </a:pathLst>
          </a:custGeom>
        </p:spPr>
      </p:pic>
      <p:sp>
        <p:nvSpPr>
          <p:cNvPr id="16" name="Freeform 16">
            <a:extLst>
              <a:ext uri="{FF2B5EF4-FFF2-40B4-BE49-F238E27FC236}">
                <a16:creationId xmlns:a16="http://schemas.microsoft.com/office/drawing/2014/main" id="{98BA90CC-0056-473E-80AE-8CB0EE6ACCB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90203" cy="6858000"/>
          </a:xfrm>
          <a:custGeom>
            <a:avLst/>
            <a:gdLst>
              <a:gd name="connsiteX0" fmla="*/ 0 w 9590203"/>
              <a:gd name="connsiteY0" fmla="*/ 0 h 6858000"/>
              <a:gd name="connsiteX1" fmla="*/ 6414049 w 9590203"/>
              <a:gd name="connsiteY1" fmla="*/ 0 h 6858000"/>
              <a:gd name="connsiteX2" fmla="*/ 9590203 w 9590203"/>
              <a:gd name="connsiteY2" fmla="*/ 6858000 h 6858000"/>
              <a:gd name="connsiteX3" fmla="*/ 0 w 959020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590203" h="6858000">
                <a:moveTo>
                  <a:pt x="0" y="0"/>
                </a:moveTo>
                <a:lnTo>
                  <a:pt x="6414049" y="0"/>
                </a:lnTo>
                <a:lnTo>
                  <a:pt x="9590203" y="6858000"/>
                </a:lnTo>
                <a:lnTo>
                  <a:pt x="0" y="685800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A1819D7-F6DC-42EE-B792-D468437A4AC6}"/>
              </a:ext>
            </a:extLst>
          </p:cNvPr>
          <p:cNvSpPr>
            <a:spLocks noGrp="1"/>
          </p:cNvSpPr>
          <p:nvPr>
            <p:ph type="title"/>
          </p:nvPr>
        </p:nvSpPr>
        <p:spPr>
          <a:xfrm>
            <a:off x="333828" y="365125"/>
            <a:ext cx="7713790" cy="1325563"/>
          </a:xfrm>
        </p:spPr>
        <p:txBody>
          <a:bodyPr>
            <a:normAutofit fontScale="90000"/>
          </a:bodyPr>
          <a:lstStyle/>
          <a:p>
            <a:br>
              <a:rPr lang="en-US" sz="1100" dirty="0">
                <a:solidFill>
                  <a:schemeClr val="bg1"/>
                </a:solidFill>
              </a:rPr>
            </a:br>
            <a:br>
              <a:rPr lang="en-US" sz="1100" dirty="0">
                <a:solidFill>
                  <a:schemeClr val="bg1"/>
                </a:solidFill>
              </a:rPr>
            </a:br>
            <a:br>
              <a:rPr lang="en-US" sz="1100" dirty="0">
                <a:solidFill>
                  <a:schemeClr val="bg1"/>
                </a:solidFill>
              </a:rPr>
            </a:br>
            <a:br>
              <a:rPr lang="en-US" sz="1100" dirty="0">
                <a:solidFill>
                  <a:schemeClr val="bg1"/>
                </a:solidFill>
              </a:rPr>
            </a:br>
            <a:br>
              <a:rPr lang="en-US" sz="1100" dirty="0">
                <a:solidFill>
                  <a:schemeClr val="bg1"/>
                </a:solidFill>
              </a:rPr>
            </a:br>
            <a:br>
              <a:rPr lang="en-US" sz="1100" dirty="0">
                <a:solidFill>
                  <a:schemeClr val="bg1"/>
                </a:solidFill>
              </a:rPr>
            </a:br>
            <a:br>
              <a:rPr lang="en-US" sz="1100" dirty="0">
                <a:solidFill>
                  <a:schemeClr val="bg1"/>
                </a:solidFill>
              </a:rPr>
            </a:br>
            <a:br>
              <a:rPr lang="en-US" sz="1100" dirty="0">
                <a:solidFill>
                  <a:schemeClr val="bg1"/>
                </a:solidFill>
              </a:rPr>
            </a:br>
            <a:br>
              <a:rPr lang="en-US" sz="1100" dirty="0">
                <a:solidFill>
                  <a:schemeClr val="bg1"/>
                </a:solidFill>
              </a:rPr>
            </a:br>
            <a:br>
              <a:rPr lang="en-US" sz="1100" dirty="0">
                <a:solidFill>
                  <a:schemeClr val="bg1"/>
                </a:solidFill>
              </a:rPr>
            </a:br>
            <a:br>
              <a:rPr lang="en-US" sz="1100" dirty="0">
                <a:solidFill>
                  <a:schemeClr val="bg1"/>
                </a:solidFill>
              </a:rPr>
            </a:br>
            <a:br>
              <a:rPr lang="en-US" sz="1100" dirty="0">
                <a:solidFill>
                  <a:schemeClr val="bg1"/>
                </a:solidFill>
              </a:rPr>
            </a:br>
            <a:br>
              <a:rPr lang="en-US" sz="1100" dirty="0">
                <a:solidFill>
                  <a:schemeClr val="bg1"/>
                </a:solidFill>
              </a:rPr>
            </a:br>
            <a:br>
              <a:rPr lang="en-US" sz="1100" dirty="0">
                <a:solidFill>
                  <a:schemeClr val="bg1"/>
                </a:solidFill>
              </a:rPr>
            </a:br>
            <a:br>
              <a:rPr lang="en-US" sz="1100" dirty="0">
                <a:solidFill>
                  <a:schemeClr val="bg1"/>
                </a:solidFill>
              </a:rPr>
            </a:br>
            <a:br>
              <a:rPr lang="en-US" sz="1100" dirty="0">
                <a:solidFill>
                  <a:schemeClr val="bg1"/>
                </a:solidFill>
              </a:rPr>
            </a:br>
            <a:br>
              <a:rPr lang="en-US" sz="1100" dirty="0">
                <a:solidFill>
                  <a:schemeClr val="bg1"/>
                </a:solidFill>
              </a:rPr>
            </a:br>
            <a:r>
              <a:rPr lang="en-US" sz="4000" dirty="0">
                <a:solidFill>
                  <a:schemeClr val="bg1"/>
                </a:solidFill>
              </a:rPr>
              <a:t>Government and industry support </a:t>
            </a:r>
            <a:br>
              <a:rPr lang="en-US" sz="4000" dirty="0">
                <a:solidFill>
                  <a:schemeClr val="bg1"/>
                </a:solidFill>
              </a:rPr>
            </a:br>
            <a:br>
              <a:rPr lang="en-US" sz="4000" dirty="0">
                <a:solidFill>
                  <a:schemeClr val="bg1"/>
                </a:solidFill>
              </a:rPr>
            </a:br>
            <a:br>
              <a:rPr lang="en-US" sz="4000" dirty="0">
                <a:solidFill>
                  <a:schemeClr val="bg1"/>
                </a:solidFill>
              </a:rPr>
            </a:br>
            <a:br>
              <a:rPr lang="en-US" sz="1100" dirty="0">
                <a:solidFill>
                  <a:schemeClr val="bg1"/>
                </a:solidFill>
              </a:rPr>
            </a:br>
            <a:br>
              <a:rPr lang="en-US" sz="1100" dirty="0">
                <a:solidFill>
                  <a:schemeClr val="bg1"/>
                </a:solidFill>
              </a:rPr>
            </a:br>
            <a:br>
              <a:rPr lang="en-US" sz="1100" dirty="0">
                <a:solidFill>
                  <a:schemeClr val="bg1"/>
                </a:solidFill>
              </a:rPr>
            </a:br>
            <a:br>
              <a:rPr lang="en-US" sz="1100" dirty="0">
                <a:solidFill>
                  <a:schemeClr val="bg1"/>
                </a:solidFill>
              </a:rPr>
            </a:br>
            <a:br>
              <a:rPr lang="en-US" sz="1100" dirty="0">
                <a:solidFill>
                  <a:schemeClr val="bg1"/>
                </a:solidFill>
              </a:rPr>
            </a:br>
            <a:br>
              <a:rPr lang="en-US" sz="1100" dirty="0">
                <a:solidFill>
                  <a:schemeClr val="bg1"/>
                </a:solidFill>
              </a:rPr>
            </a:br>
            <a:br>
              <a:rPr lang="en-US" sz="1100" dirty="0">
                <a:solidFill>
                  <a:schemeClr val="bg1"/>
                </a:solidFill>
              </a:rPr>
            </a:br>
            <a:br>
              <a:rPr lang="en-US" sz="1100" dirty="0">
                <a:solidFill>
                  <a:schemeClr val="bg1"/>
                </a:solidFill>
              </a:rPr>
            </a:br>
            <a:br>
              <a:rPr lang="en-US" sz="1100" dirty="0">
                <a:solidFill>
                  <a:schemeClr val="bg1"/>
                </a:solidFill>
              </a:rPr>
            </a:br>
            <a:br>
              <a:rPr lang="en-US" sz="1100" dirty="0">
                <a:solidFill>
                  <a:schemeClr val="bg1"/>
                </a:solidFill>
              </a:rPr>
            </a:br>
            <a:br>
              <a:rPr lang="en-US" sz="1100" dirty="0">
                <a:solidFill>
                  <a:schemeClr val="bg1"/>
                </a:solidFill>
              </a:rPr>
            </a:br>
            <a:br>
              <a:rPr lang="en-US" sz="1100" dirty="0">
                <a:solidFill>
                  <a:schemeClr val="bg1"/>
                </a:solidFill>
              </a:rPr>
            </a:br>
            <a:endParaRPr lang="en-US" sz="1100" dirty="0">
              <a:solidFill>
                <a:schemeClr val="bg1"/>
              </a:solidFill>
            </a:endParaRPr>
          </a:p>
        </p:txBody>
      </p:sp>
      <p:sp>
        <p:nvSpPr>
          <p:cNvPr id="3" name="Content Placeholder 2">
            <a:extLst>
              <a:ext uri="{FF2B5EF4-FFF2-40B4-BE49-F238E27FC236}">
                <a16:creationId xmlns:a16="http://schemas.microsoft.com/office/drawing/2014/main" id="{6BBFA167-5012-42AA-B33A-B328FF879B2A}"/>
              </a:ext>
            </a:extLst>
          </p:cNvPr>
          <p:cNvSpPr>
            <a:spLocks noGrp="1"/>
          </p:cNvSpPr>
          <p:nvPr>
            <p:ph idx="1"/>
          </p:nvPr>
        </p:nvSpPr>
        <p:spPr>
          <a:xfrm>
            <a:off x="333830" y="1168925"/>
            <a:ext cx="7713786" cy="5246390"/>
          </a:xfrm>
        </p:spPr>
        <p:txBody>
          <a:bodyPr>
            <a:normAutofit fontScale="92500"/>
          </a:bodyPr>
          <a:lstStyle/>
          <a:p>
            <a:pPr>
              <a:buClr>
                <a:srgbClr val="342253"/>
              </a:buClr>
            </a:pPr>
            <a:r>
              <a:rPr lang="en-US" sz="2400" dirty="0">
                <a:solidFill>
                  <a:schemeClr val="bg1"/>
                </a:solidFill>
              </a:rPr>
              <a:t>US ED provided half billion dollars to fund expansion of online learning under Ed Sec Arne Duncan  &amp; created “Future Ready” pledge signed onto by more than 3100 Superintendents</a:t>
            </a:r>
          </a:p>
          <a:p>
            <a:pPr>
              <a:buClr>
                <a:srgbClr val="342253"/>
              </a:buClr>
            </a:pPr>
            <a:endParaRPr lang="en-US" sz="2400" dirty="0">
              <a:solidFill>
                <a:schemeClr val="bg1"/>
              </a:solidFill>
            </a:endParaRPr>
          </a:p>
          <a:p>
            <a:pPr>
              <a:buClr>
                <a:srgbClr val="342253"/>
              </a:buClr>
            </a:pPr>
            <a:r>
              <a:rPr lang="en-US" sz="2400" dirty="0">
                <a:solidFill>
                  <a:schemeClr val="bg1"/>
                </a:solidFill>
              </a:rPr>
              <a:t>Betsy Devos supports online education &amp; invested in K12 Inc. company selling coursework to online charter schools &amp; home-schooling parents. She still holds stocks in </a:t>
            </a:r>
            <a:r>
              <a:rPr lang="en-US" sz="2400" dirty="0" err="1">
                <a:solidFill>
                  <a:schemeClr val="bg1"/>
                </a:solidFill>
              </a:rPr>
              <a:t>Neurocore</a:t>
            </a:r>
            <a:r>
              <a:rPr lang="en-US" sz="2400" dirty="0">
                <a:solidFill>
                  <a:schemeClr val="bg1"/>
                </a:solidFill>
              </a:rPr>
              <a:t> brain training  company touted as helping kids w/disabilities</a:t>
            </a:r>
          </a:p>
          <a:p>
            <a:pPr>
              <a:buClr>
                <a:srgbClr val="342253"/>
              </a:buClr>
            </a:pPr>
            <a:endParaRPr lang="en-US" sz="2400" dirty="0">
              <a:solidFill>
                <a:schemeClr val="bg1"/>
              </a:solidFill>
            </a:endParaRPr>
          </a:p>
          <a:p>
            <a:pPr>
              <a:buClr>
                <a:srgbClr val="342253"/>
              </a:buClr>
            </a:pPr>
            <a:r>
              <a:rPr lang="en-US" sz="2400" dirty="0">
                <a:solidFill>
                  <a:schemeClr val="bg1"/>
                </a:solidFill>
              </a:rPr>
              <a:t>Mark Zuckerberg is spending hundreds of millions on ed tech via his for-profit LLC Chan Zuckerberg Initiative, including on Summit personalized learning platform.  Just announced:  Summit PLP will spin off into  new corporation with board  of directors including his wife, Amy Chan and the CZI CFO, who will help guide it to “sustainability.”</a:t>
            </a:r>
          </a:p>
          <a:p>
            <a:pPr>
              <a:buClr>
                <a:srgbClr val="342253"/>
              </a:buClr>
            </a:pPr>
            <a:endParaRPr lang="en-US" sz="1100" dirty="0">
              <a:solidFill>
                <a:schemeClr val="bg1"/>
              </a:solidFill>
            </a:endParaRPr>
          </a:p>
          <a:p>
            <a:pPr>
              <a:buClr>
                <a:srgbClr val="342253"/>
              </a:buClr>
            </a:pPr>
            <a:endParaRPr lang="en-US" sz="1100" dirty="0">
              <a:solidFill>
                <a:schemeClr val="bg1"/>
              </a:solidFill>
            </a:endParaRPr>
          </a:p>
        </p:txBody>
      </p:sp>
    </p:spTree>
    <p:extLst>
      <p:ext uri="{BB962C8B-B14F-4D97-AF65-F5344CB8AC3E}">
        <p14:creationId xmlns:p14="http://schemas.microsoft.com/office/powerpoint/2010/main" val="4079954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1913</Words>
  <Application>Microsoft Office PowerPoint</Application>
  <PresentationFormat>Widescreen</PresentationFormat>
  <Paragraphs>172</Paragraphs>
  <Slides>34</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34</vt:i4>
      </vt:variant>
    </vt:vector>
  </HeadingPairs>
  <TitlesOfParts>
    <vt:vector size="39" baseType="lpstr">
      <vt:lpstr>Arial</vt:lpstr>
      <vt:lpstr>Calibri</vt:lpstr>
      <vt:lpstr>Calibri Light</vt:lpstr>
      <vt:lpstr>Office Theme</vt:lpstr>
      <vt:lpstr>1_Office Theme</vt:lpstr>
      <vt:lpstr>Outsourcing the Classroom to Ed Tech &amp; Machine-learning: Why Parents &amp; Teachers Should Resist</vt:lpstr>
      <vt:lpstr>Privatization comes in many forms – all of them happening now </vt:lpstr>
      <vt:lpstr>  Sometimes different forms of privatization happen together….</vt:lpstr>
      <vt:lpstr>Since 2009, there’s been a loss of teaching jobs - now a gap of nearly 400K– leading to class size increases </vt:lpstr>
      <vt:lpstr>Gates  pushed standardizing education and making it more efficient through Common Core, inBloom and proliferation of ed tech “tools”</vt:lpstr>
      <vt:lpstr>Yet this Rube Goldberg concept of education doesn’t work!  </vt:lpstr>
      <vt:lpstr> Only real way to “personalize” learning is to reduce class size, yet elected officials, private industry and venture philanthropists have promoted instruction through machines instead</vt:lpstr>
      <vt:lpstr>Global investment in ed tech has risen steadily… </vt:lpstr>
      <vt:lpstr>                 Government and industry support                </vt:lpstr>
      <vt:lpstr>Duncan and Gates created “Future Ready” Schools</vt:lpstr>
      <vt:lpstr>Organizations &amp; companies working w/ “Future Ready” to promote online learning </vt:lpstr>
      <vt:lpstr>PowerPoint Presentation</vt:lpstr>
      <vt:lpstr>Each new faddish digital program massively promoted… until reality sets in  </vt:lpstr>
      <vt:lpstr>Rupert Murdoch was bullish on ed tech</vt:lpstr>
      <vt:lpstr>        What Happened?                                           … until one month into the      Within a month of its introduction in Guilford NC schools, 1500 screens broke and batteries melted in 75 more </vt:lpstr>
      <vt:lpstr>PowerPoint Presentation</vt:lpstr>
      <vt:lpstr>Alt School, a blended learning private school chain of 8 schools founded by a  former Google executive with over $100M from investors like Mark Zuckerberg</vt:lpstr>
      <vt:lpstr>“We’ve literally built an operating system for a 21st century school system,” founder Max Ventilli  said in 2015.</vt:lpstr>
      <vt:lpstr>PowerPoint Presentation</vt:lpstr>
      <vt:lpstr>Summit  p</vt:lpstr>
      <vt:lpstr>Sample student dashboard</vt:lpstr>
      <vt:lpstr>Summit collects voluminous student data &amp;  shares w/ up to 18 corporate “partners” including CZI</vt:lpstr>
      <vt:lpstr>Parent and student discontent at many schools using Summit PLP</vt:lpstr>
      <vt:lpstr>Yet evidence for Summit and online learning weak </vt:lpstr>
      <vt:lpstr>2017 RAND study </vt:lpstr>
      <vt:lpstr>Students at NGLC schools were less likely to feel safe  Less likely to say there is one adult at school who knows them well   Less likely to feel an important part of their school community </vt:lpstr>
      <vt:lpstr>Huge threat to student privacy as data outsourced into hands of corporations  </vt:lpstr>
      <vt:lpstr>As  education employs AI to create “black box” algorithms directing instruction in schools</vt:lpstr>
      <vt:lpstr>Now there’s a push to use Amazon Echo &amp; other internet connected devices in schools</vt:lpstr>
      <vt:lpstr>PowerPoint Presentation</vt:lpstr>
      <vt:lpstr>Recalls 1910 illustration by Villemard, imagining  schools  “In the Year 2000” </vt:lpstr>
      <vt:lpstr>UPSTART online preK – used in 6 states and by 30% of 4 year old students in Utah</vt:lpstr>
      <vt:lpstr>Even Finland is piloting robot teachers in classrooms  </vt:lpstr>
      <vt:lpstr>So what can parents/teachers do to push 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Outsourcing the Classroom to Ed Tech &amp; Machine-learning: Why Parents &amp; Teachers Should Resist</dc:title>
  <dc:creator>Leonie Haimson</dc:creator>
  <cp:lastModifiedBy>leonie haimson</cp:lastModifiedBy>
  <cp:revision>36</cp:revision>
  <dcterms:created xsi:type="dcterms:W3CDTF">2018-10-17T17:41:49Z</dcterms:created>
  <dcterms:modified xsi:type="dcterms:W3CDTF">2019-08-16T20:41:30Z</dcterms:modified>
</cp:coreProperties>
</file>